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5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6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7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0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1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2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3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4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5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7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38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52" r:id="rId2"/>
    <p:sldMasterId id="2147483656" r:id="rId3"/>
    <p:sldMasterId id="2147483658" r:id="rId4"/>
    <p:sldMasterId id="2147483662" r:id="rId5"/>
    <p:sldMasterId id="2147483663" r:id="rId6"/>
    <p:sldMasterId id="2147483664" r:id="rId7"/>
    <p:sldMasterId id="2147483666" r:id="rId8"/>
    <p:sldMasterId id="2147483667" r:id="rId9"/>
    <p:sldMasterId id="2147483669" r:id="rId10"/>
    <p:sldMasterId id="2147483830" r:id="rId11"/>
    <p:sldMasterId id="2147483842" r:id="rId12"/>
    <p:sldMasterId id="2147483902" r:id="rId13"/>
    <p:sldMasterId id="2147483915" r:id="rId14"/>
    <p:sldMasterId id="2147486866" r:id="rId15"/>
    <p:sldMasterId id="2147487132" r:id="rId16"/>
    <p:sldMasterId id="2147487144" r:id="rId17"/>
    <p:sldMasterId id="2147487204" r:id="rId18"/>
    <p:sldMasterId id="2147487491" r:id="rId19"/>
    <p:sldMasterId id="2147487503" r:id="rId20"/>
    <p:sldMasterId id="2147487580" r:id="rId21"/>
    <p:sldMasterId id="2147487604" r:id="rId22"/>
    <p:sldMasterId id="2147487924" r:id="rId23"/>
    <p:sldMasterId id="2147487936" r:id="rId24"/>
    <p:sldMasterId id="2147488013" r:id="rId25"/>
    <p:sldMasterId id="2147488037" r:id="rId26"/>
    <p:sldMasterId id="2147488050" r:id="rId27"/>
    <p:sldMasterId id="2147488079" r:id="rId28"/>
    <p:sldMasterId id="2147488094" r:id="rId29"/>
    <p:sldMasterId id="2147488109" r:id="rId30"/>
    <p:sldMasterId id="2147488124" r:id="rId31"/>
    <p:sldMasterId id="2147488180" r:id="rId32"/>
    <p:sldMasterId id="2147488215" r:id="rId33"/>
    <p:sldMasterId id="2147488230" r:id="rId34"/>
    <p:sldMasterId id="2147488242" r:id="rId35"/>
    <p:sldMasterId id="2147488257" r:id="rId36"/>
    <p:sldMasterId id="2147488272" r:id="rId37"/>
    <p:sldMasterId id="2147488287" r:id="rId38"/>
    <p:sldMasterId id="2147488302" r:id="rId39"/>
  </p:sldMasterIdLst>
  <p:notesMasterIdLst>
    <p:notesMasterId r:id="rId66"/>
  </p:notesMasterIdLst>
  <p:handoutMasterIdLst>
    <p:handoutMasterId r:id="rId67"/>
  </p:handoutMasterIdLst>
  <p:sldIdLst>
    <p:sldId id="779" r:id="rId40"/>
    <p:sldId id="637" r:id="rId41"/>
    <p:sldId id="978" r:id="rId42"/>
    <p:sldId id="961" r:id="rId43"/>
    <p:sldId id="962" r:id="rId44"/>
    <p:sldId id="975" r:id="rId45"/>
    <p:sldId id="976" r:id="rId46"/>
    <p:sldId id="968" r:id="rId47"/>
    <p:sldId id="967" r:id="rId48"/>
    <p:sldId id="988" r:id="rId49"/>
    <p:sldId id="989" r:id="rId50"/>
    <p:sldId id="979" r:id="rId51"/>
    <p:sldId id="980" r:id="rId52"/>
    <p:sldId id="982" r:id="rId53"/>
    <p:sldId id="983" r:id="rId54"/>
    <p:sldId id="984" r:id="rId55"/>
    <p:sldId id="985" r:id="rId56"/>
    <p:sldId id="973" r:id="rId57"/>
    <p:sldId id="966" r:id="rId58"/>
    <p:sldId id="981" r:id="rId59"/>
    <p:sldId id="974" r:id="rId60"/>
    <p:sldId id="986" r:id="rId61"/>
    <p:sldId id="970" r:id="rId62"/>
    <p:sldId id="987" r:id="rId63"/>
    <p:sldId id="786" r:id="rId64"/>
    <p:sldId id="597" r:id="rId65"/>
  </p:sldIdLst>
  <p:sldSz cx="9144000" cy="6858000" type="screen4x3"/>
  <p:notesSz cx="6954838" cy="93091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 baseline="-250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 pos="4128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720">
          <p15:clr>
            <a:srgbClr val="A4A3A4"/>
          </p15:clr>
        </p15:guide>
        <p15:guide id="7" pos="432">
          <p15:clr>
            <a:srgbClr val="A4A3A4"/>
          </p15:clr>
        </p15:guide>
        <p15:guide id="8" pos="864">
          <p15:clr>
            <a:srgbClr val="A4A3A4"/>
          </p15:clr>
        </p15:guide>
        <p15:guide id="9" pos="3168">
          <p15:clr>
            <a:srgbClr val="A4A3A4"/>
          </p15:clr>
        </p15:guide>
        <p15:guide id="10" pos="1296">
          <p15:clr>
            <a:srgbClr val="A4A3A4"/>
          </p15:clr>
        </p15:guide>
        <p15:guide id="11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FB"/>
    <a:srgbClr val="009999"/>
    <a:srgbClr val="00FF99"/>
    <a:srgbClr val="00CC66"/>
    <a:srgbClr val="6600FF"/>
    <a:srgbClr val="339966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91" autoAdjust="0"/>
    <p:restoredTop sz="94575" autoAdjust="0"/>
  </p:normalViewPr>
  <p:slideViewPr>
    <p:cSldViewPr>
      <p:cViewPr varScale="1">
        <p:scale>
          <a:sx n="70" d="100"/>
          <a:sy n="70" d="100"/>
        </p:scale>
        <p:origin x="1662" y="60"/>
      </p:cViewPr>
      <p:guideLst>
        <p:guide orient="horz" pos="3072"/>
        <p:guide orient="horz" pos="576"/>
        <p:guide orient="horz" pos="288"/>
        <p:guide orient="horz" pos="4128"/>
        <p:guide orient="horz" pos="1296"/>
        <p:guide orient="horz" pos="720"/>
        <p:guide pos="432"/>
        <p:guide pos="864"/>
        <p:guide pos="3168"/>
        <p:guide pos="1296"/>
        <p:guide pos="547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3240"/>
    </p:cViewPr>
  </p:sorterViewPr>
  <p:notesViewPr>
    <p:cSldViewPr>
      <p:cViewPr varScale="1">
        <p:scale>
          <a:sx n="68" d="100"/>
          <a:sy n="68" d="100"/>
        </p:scale>
        <p:origin x="-139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24.xml"/><Relationship Id="rId64" Type="http://schemas.openxmlformats.org/officeDocument/2006/relationships/slide" Target="slides/slide25.xml"/><Relationship Id="rId65" Type="http://schemas.openxmlformats.org/officeDocument/2006/relationships/slide" Target="slides/slide26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tags" Target="tags/tag1.xml"/><Relationship Id="rId69" Type="http://schemas.openxmlformats.org/officeDocument/2006/relationships/presProps" Target="presProps.xml"/><Relationship Id="rId50" Type="http://schemas.openxmlformats.org/officeDocument/2006/relationships/slide" Target="slides/slide11.xml"/><Relationship Id="rId51" Type="http://schemas.openxmlformats.org/officeDocument/2006/relationships/slide" Target="slides/slide12.xml"/><Relationship Id="rId52" Type="http://schemas.openxmlformats.org/officeDocument/2006/relationships/slide" Target="slides/slide13.xml"/><Relationship Id="rId53" Type="http://schemas.openxmlformats.org/officeDocument/2006/relationships/slide" Target="slides/slide14.xml"/><Relationship Id="rId54" Type="http://schemas.openxmlformats.org/officeDocument/2006/relationships/slide" Target="slides/slide15.xml"/><Relationship Id="rId55" Type="http://schemas.openxmlformats.org/officeDocument/2006/relationships/slide" Target="slides/slide16.xml"/><Relationship Id="rId56" Type="http://schemas.openxmlformats.org/officeDocument/2006/relationships/slide" Target="slides/slide17.xml"/><Relationship Id="rId57" Type="http://schemas.openxmlformats.org/officeDocument/2006/relationships/slide" Target="slides/slide18.xml"/><Relationship Id="rId58" Type="http://schemas.openxmlformats.org/officeDocument/2006/relationships/slide" Target="slides/slide19.xml"/><Relationship Id="rId59" Type="http://schemas.openxmlformats.org/officeDocument/2006/relationships/slide" Target="slides/slide20.xml"/><Relationship Id="rId40" Type="http://schemas.openxmlformats.org/officeDocument/2006/relationships/slide" Target="slides/slide1.xml"/><Relationship Id="rId41" Type="http://schemas.openxmlformats.org/officeDocument/2006/relationships/slide" Target="slides/slide2.xml"/><Relationship Id="rId42" Type="http://schemas.openxmlformats.org/officeDocument/2006/relationships/slide" Target="slides/slide3.xml"/><Relationship Id="rId43" Type="http://schemas.openxmlformats.org/officeDocument/2006/relationships/slide" Target="slides/slide4.xml"/><Relationship Id="rId44" Type="http://schemas.openxmlformats.org/officeDocument/2006/relationships/slide" Target="slides/slide5.xml"/><Relationship Id="rId45" Type="http://schemas.openxmlformats.org/officeDocument/2006/relationships/slide" Target="slides/slide6.xml"/><Relationship Id="rId46" Type="http://schemas.openxmlformats.org/officeDocument/2006/relationships/slide" Target="slides/slide7.xml"/><Relationship Id="rId47" Type="http://schemas.openxmlformats.org/officeDocument/2006/relationships/slide" Target="slides/slide8.xml"/><Relationship Id="rId48" Type="http://schemas.openxmlformats.org/officeDocument/2006/relationships/slide" Target="slides/slide9.xml"/><Relationship Id="rId4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21.xml"/><Relationship Id="rId61" Type="http://schemas.openxmlformats.org/officeDocument/2006/relationships/slide" Target="slides/slide22.xml"/><Relationship Id="rId62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0.xml"/><Relationship Id="rId20" Type="http://schemas.openxmlformats.org/officeDocument/2006/relationships/slide" Target="slides/slide22.xml"/><Relationship Id="rId21" Type="http://schemas.openxmlformats.org/officeDocument/2006/relationships/slide" Target="slides/slide23.xml"/><Relationship Id="rId22" Type="http://schemas.openxmlformats.org/officeDocument/2006/relationships/slide" Target="slides/slide24.xml"/><Relationship Id="rId10" Type="http://schemas.openxmlformats.org/officeDocument/2006/relationships/slide" Target="slides/slide12.xml"/><Relationship Id="rId11" Type="http://schemas.openxmlformats.org/officeDocument/2006/relationships/slide" Target="slides/slide13.xml"/><Relationship Id="rId12" Type="http://schemas.openxmlformats.org/officeDocument/2006/relationships/slide" Target="slides/slide14.xml"/><Relationship Id="rId13" Type="http://schemas.openxmlformats.org/officeDocument/2006/relationships/slide" Target="slides/slide15.xml"/><Relationship Id="rId14" Type="http://schemas.openxmlformats.org/officeDocument/2006/relationships/slide" Target="slides/slide16.xml"/><Relationship Id="rId15" Type="http://schemas.openxmlformats.org/officeDocument/2006/relationships/slide" Target="slides/slide17.xml"/><Relationship Id="rId16" Type="http://schemas.openxmlformats.org/officeDocument/2006/relationships/slide" Target="slides/slide18.xml"/><Relationship Id="rId17" Type="http://schemas.openxmlformats.org/officeDocument/2006/relationships/slide" Target="slides/slide19.xml"/><Relationship Id="rId18" Type="http://schemas.openxmlformats.org/officeDocument/2006/relationships/slide" Target="slides/slide20.xml"/><Relationship Id="rId19" Type="http://schemas.openxmlformats.org/officeDocument/2006/relationships/slide" Target="slides/slide21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46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146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3963"/>
            <a:ext cx="30146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4C6E57C-C1CC-428C-B6D9-7FD809F0F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2775"/>
            <a:ext cx="51006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146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3963"/>
            <a:ext cx="301466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D28870-42E3-4D6C-97CF-1098FA3C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8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918D32-8D2C-4DBE-AE75-AD6C9096F385}" type="slidenum">
              <a:rPr lang="en-US" sz="1200" baseline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0</a:t>
            </a:fld>
            <a:endParaRPr lang="en-US" sz="12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46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20" rIns="92040" bIns="46020" anchor="b"/>
          <a:lstStyle>
            <a:lvl1pPr defTabSz="911225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1414AF-3C0D-4CAA-90C9-75E80AD94E65}" type="slidenum">
              <a:rPr lang="en-US" sz="1200" baseline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0</a:t>
            </a:fld>
            <a:endParaRPr lang="en-US" sz="12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6913"/>
            <a:ext cx="4652963" cy="3490912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421188"/>
            <a:ext cx="5100638" cy="4191000"/>
          </a:xfrm>
          <a:noFill/>
        </p:spPr>
        <p:txBody>
          <a:bodyPr lIns="92040" tIns="46020" rIns="92040" bIns="4602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43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A6069-6450-4404-B673-A63118A47D3E}" type="slidenum">
              <a:rPr lang="en-US" altLang="en-US" sz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940175" y="0"/>
            <a:ext cx="30146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927" tIns="46464" rIns="92927" bIns="46464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940175" y="8842375"/>
            <a:ext cx="30146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97" tIns="0" rIns="19497" bIns="0" anchor="b"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 baseline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8842375"/>
            <a:ext cx="30146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927" tIns="46464" rIns="92927" bIns="46464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30146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927" tIns="46464" rIns="92927" bIns="46464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350" y="2249488"/>
            <a:ext cx="6129338" cy="63611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612" tIns="45494" rIns="92612" bIns="45494"/>
          <a:lstStyle/>
          <a:p>
            <a:r>
              <a:rPr lang="en-US" altLang="en-US" sz="1100" b="1" smtClean="0"/>
              <a:t>PURPOSE OF THIS SLIDE: Define over-production and describe why it is wasteful.</a:t>
            </a:r>
          </a:p>
          <a:p>
            <a:endParaRPr lang="en-US" altLang="en-US" sz="1100" b="1" smtClean="0"/>
          </a:p>
          <a:p>
            <a:r>
              <a:rPr lang="en-US" altLang="en-US" sz="1100" b="1" smtClean="0"/>
              <a:t>KEY POINTS:</a:t>
            </a:r>
            <a:r>
              <a:rPr lang="en-US" altLang="en-US" sz="1100" smtClean="0"/>
              <a:t> </a:t>
            </a:r>
          </a:p>
          <a:p>
            <a:r>
              <a:rPr lang="en-US" altLang="en-US" sz="1100" smtClean="0"/>
              <a:t>- What is over</a:t>
            </a:r>
            <a:r>
              <a:rPr lang="en-US" altLang="en-US" sz="1100" b="1" smtClean="0"/>
              <a:t> production? </a:t>
            </a:r>
            <a:r>
              <a:rPr lang="en-US" altLang="en-US" sz="1100" smtClean="0"/>
              <a:t>Simply </a:t>
            </a:r>
            <a:r>
              <a:rPr lang="en-US" altLang="en-US" sz="1100" b="1" smtClean="0"/>
              <a:t>building or constructing more than the requirements called for “just in case” there’s a problem.  </a:t>
            </a:r>
          </a:p>
          <a:p>
            <a:r>
              <a:rPr lang="en-US" altLang="en-US" sz="1100" smtClean="0"/>
              <a:t>- This mentality argues the extra effort is worthwhile because you can immediately replace a defective item.  </a:t>
            </a:r>
          </a:p>
          <a:p>
            <a:r>
              <a:rPr lang="en-US" altLang="en-US" sz="1100" b="1" smtClean="0"/>
              <a:t>Overproduction is purely reactive</a:t>
            </a:r>
            <a:r>
              <a:rPr lang="en-US" altLang="en-US" sz="1100" smtClean="0"/>
              <a:t>.  It bases work output on past experience without “drilling” down to the root cause. </a:t>
            </a:r>
          </a:p>
          <a:p>
            <a:r>
              <a:rPr lang="en-US" altLang="en-US" sz="1100" smtClean="0"/>
              <a:t>- Over production </a:t>
            </a:r>
            <a:r>
              <a:rPr lang="en-US" altLang="en-US" sz="1100" b="1" smtClean="0"/>
              <a:t>wastes time, manpower, money and inventory</a:t>
            </a:r>
            <a:r>
              <a:rPr lang="en-US" altLang="en-US" sz="1100" smtClean="0"/>
              <a:t>.  It can consume valuable parts and create more work if and when the decision is made to “tear” the excess product back down.</a:t>
            </a:r>
          </a:p>
          <a:p>
            <a:r>
              <a:rPr lang="en-US" altLang="en-US" sz="1100" smtClean="0"/>
              <a:t>- Action Workout allows us to drill down to the root cause and examine the real reasons why we’re over-producing.  </a:t>
            </a:r>
          </a:p>
          <a:p>
            <a:r>
              <a:rPr lang="en-US" altLang="en-US" sz="1100" b="1" smtClean="0"/>
              <a:t>Examples of over production: </a:t>
            </a:r>
            <a:r>
              <a:rPr lang="en-US" altLang="en-US" sz="1100" smtClean="0"/>
              <a:t>Building excessive cargo palettes because they’re pre-planning that some of the palettes will be defective, processing more passengers for a deployment so there are replacements if some people are found unfit to deploy. </a:t>
            </a:r>
          </a:p>
          <a:p>
            <a:endParaRPr lang="en-US" altLang="en-US" sz="1100" smtClean="0"/>
          </a:p>
          <a:p>
            <a:r>
              <a:rPr lang="en-US" altLang="en-US" sz="1100" b="1" smtClean="0"/>
              <a:t>NOTE TO THE INSTRUCTOR: Ask the class if they have some additional examples </a:t>
            </a:r>
            <a:r>
              <a:rPr lang="en-US" altLang="en-US" sz="1100" smtClean="0"/>
              <a:t>of this concept that they’ve witnessed in their work center that they can share with the rest of the class.</a:t>
            </a:r>
          </a:p>
          <a:p>
            <a:endParaRPr lang="en-US" altLang="en-US" sz="1100" smtClean="0"/>
          </a:p>
          <a:p>
            <a:r>
              <a:rPr lang="en-US" altLang="en-US" sz="1100" b="1" smtClean="0"/>
              <a:t>TRANSITION: </a:t>
            </a:r>
            <a:r>
              <a:rPr lang="en-US" altLang="en-US" sz="1100" smtClean="0"/>
              <a:t>While you may believe that over production helps you respond to your customer need,  the defective product you provided the first time may require him/her to fall prey to the next type of waste. </a:t>
            </a:r>
          </a:p>
        </p:txBody>
      </p:sp>
      <p:sp>
        <p:nvSpPr>
          <p:cNvPr id="6759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403225"/>
            <a:ext cx="2322513" cy="1743075"/>
          </a:xfrm>
          <a:ln w="12700" cap="flat">
            <a:solidFill>
              <a:schemeClr val="tx1"/>
            </a:solidFill>
          </a:ln>
        </p:spPr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3278188" y="579438"/>
            <a:ext cx="2870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612" tIns="45494" rIns="92612" bIns="45494">
            <a:spAutoFit/>
          </a:bodyPr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 3)  List the seven types of waste</a:t>
            </a:r>
          </a:p>
        </p:txBody>
      </p:sp>
    </p:spTree>
    <p:extLst>
      <p:ext uri="{BB962C8B-B14F-4D97-AF65-F5344CB8AC3E}">
        <p14:creationId xmlns:p14="http://schemas.microsoft.com/office/powerpoint/2010/main" val="264337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C55B7A-32F1-47F5-8B9E-E010DF6AD64D}" type="slidenum">
              <a:rPr lang="en-US" sz="1200" baseline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 baseline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940175" y="8845550"/>
            <a:ext cx="30146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5" tIns="46128" rIns="92255" bIns="46128" anchor="b"/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25F341-7AD7-4414-BDAA-FB0029E50204}" type="slidenum">
              <a:rPr lang="en-US" sz="1200" baseline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52963" cy="3490912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422775"/>
            <a:ext cx="5097462" cy="4186238"/>
          </a:xfrm>
          <a:noFill/>
        </p:spPr>
        <p:txBody>
          <a:bodyPr lIns="92255" tIns="46128" rIns="92255" bIns="4612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142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4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84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923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71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29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2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4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8794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90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94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654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7072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682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67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7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6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041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1075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02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13092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8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34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207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583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01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24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63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83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82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55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181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40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578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262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3204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6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89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1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48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7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83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77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23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69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535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8407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33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14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50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6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7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351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75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72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94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013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108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3904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29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07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212314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5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95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7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56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638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20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35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9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0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5910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9961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443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38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85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08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43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10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6409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13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24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62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7483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2764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0491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3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61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84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17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823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42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1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75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0023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994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786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19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70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46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77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54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1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02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31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93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70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804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5205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8541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644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18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7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990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69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9324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68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50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2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979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8093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1292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19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4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58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99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5693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253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779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05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6271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597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4987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6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759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6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081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70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8201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46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9204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263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72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8449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824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48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9050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5626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86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22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6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704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121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7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30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14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03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087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7029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805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826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7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48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25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1084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53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37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3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1205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84375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959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39215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44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47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256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56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4151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07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6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494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995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4015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0567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5348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501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581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17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7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59392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98321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697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18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8528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865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19212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486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9050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5626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76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177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88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43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97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856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38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6128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3526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74577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658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614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403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11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564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759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25912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324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2777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655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166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92374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9565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38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4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61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5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899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56758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908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577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099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16616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7623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87562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43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32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3763925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3552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621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742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383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5157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38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614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50898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7459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79354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99417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269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939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2201706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6773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2377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7160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32587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6947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418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323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150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5383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4612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7276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240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71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30920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08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251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083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91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3663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83449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240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026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8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9577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91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827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03522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857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628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381204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102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3435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940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935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536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1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347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305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061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9354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927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61723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159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272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5999585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00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694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90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989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39774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93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129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1543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1342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92848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9478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5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140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340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8871942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786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189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9819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8042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3833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729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2872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1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9608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23597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137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50659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299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9050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5626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85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17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085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62577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2299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0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324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735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240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46326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8178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987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862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898927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197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67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312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933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94945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791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702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878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9854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40175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60512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67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6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481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058963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7540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315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590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939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15570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5265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2147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903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03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9571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86237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0554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9567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76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280341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2900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459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615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002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604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29161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368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279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716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4755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4124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50113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653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56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361433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7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62385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922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6780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823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20069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892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452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21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6739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37606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729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522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272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600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166813"/>
            <a:ext cx="7543800" cy="5386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586358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23813"/>
            <a:ext cx="7543800" cy="890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166813"/>
            <a:ext cx="3695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5413"/>
            <a:ext cx="3695700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174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3813"/>
            <a:ext cx="7543800" cy="652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5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6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8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3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804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4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4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42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149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341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4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5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6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1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7289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8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4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362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187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603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53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3813"/>
            <a:ext cx="1885950" cy="652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813"/>
            <a:ext cx="5505450" cy="652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76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0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122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50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6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5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6295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4518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7267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43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0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608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306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8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606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03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1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07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55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6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9050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5626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93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8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10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0821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166813"/>
            <a:ext cx="3695700" cy="53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05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01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76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8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2.xml"/><Relationship Id="rId15" Type="http://schemas.openxmlformats.org/officeDocument/2006/relationships/theme" Target="../theme/theme14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08.xml"/><Relationship Id="rId13" Type="http://schemas.openxmlformats.org/officeDocument/2006/relationships/theme" Target="../theme/theme18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6.xml"/><Relationship Id="rId8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2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1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37.xml"/><Relationship Id="rId8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3.xml"/><Relationship Id="rId13" Type="http://schemas.openxmlformats.org/officeDocument/2006/relationships/theme" Target="../theme/theme2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48.xml"/><Relationship Id="rId8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298.xml"/><Relationship Id="rId13" Type="http://schemas.openxmlformats.org/officeDocument/2006/relationships/theme" Target="../theme/theme26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3.xml"/><Relationship Id="rId15" Type="http://schemas.openxmlformats.org/officeDocument/2006/relationships/theme" Target="../theme/theme28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37.xml"/><Relationship Id="rId15" Type="http://schemas.openxmlformats.org/officeDocument/2006/relationships/theme" Target="../theme/theme29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1.xml"/><Relationship Id="rId15" Type="http://schemas.openxmlformats.org/officeDocument/2006/relationships/theme" Target="../theme/theme30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4.xml"/><Relationship Id="rId8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47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5.xml"/><Relationship Id="rId15" Type="http://schemas.openxmlformats.org/officeDocument/2006/relationships/theme" Target="../theme/theme3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78.xml"/><Relationship Id="rId14" Type="http://schemas.openxmlformats.org/officeDocument/2006/relationships/slideLayout" Target="../slideLayouts/slideLayout379.xml"/><Relationship Id="rId15" Type="http://schemas.openxmlformats.org/officeDocument/2006/relationships/theme" Target="../theme/theme32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1.xml"/><Relationship Id="rId13" Type="http://schemas.openxmlformats.org/officeDocument/2006/relationships/slideLayout" Target="../slideLayouts/slideLayout392.xml"/><Relationship Id="rId14" Type="http://schemas.openxmlformats.org/officeDocument/2006/relationships/slideLayout" Target="../slideLayouts/slideLayout393.xml"/><Relationship Id="rId15" Type="http://schemas.openxmlformats.org/officeDocument/2006/relationships/theme" Target="../theme/theme33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6.xml"/><Relationship Id="rId8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9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4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0.xml"/><Relationship Id="rId8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18.xml"/><Relationship Id="rId15" Type="http://schemas.openxmlformats.org/officeDocument/2006/relationships/theme" Target="../theme/theme35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1.xml"/><Relationship Id="rId8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0.xml"/><Relationship Id="rId13" Type="http://schemas.openxmlformats.org/officeDocument/2006/relationships/slideLayout" Target="../slideLayouts/slideLayout431.xml"/><Relationship Id="rId14" Type="http://schemas.openxmlformats.org/officeDocument/2006/relationships/slideLayout" Target="../slideLayouts/slideLayout432.xml"/><Relationship Id="rId15" Type="http://schemas.openxmlformats.org/officeDocument/2006/relationships/theme" Target="../theme/theme36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slideLayout" Target="../slideLayouts/slideLayout444.xml"/><Relationship Id="rId13" Type="http://schemas.openxmlformats.org/officeDocument/2006/relationships/slideLayout" Target="../slideLayouts/slideLayout445.xml"/><Relationship Id="rId14" Type="http://schemas.openxmlformats.org/officeDocument/2006/relationships/slideLayout" Target="../slideLayouts/slideLayout446.xml"/><Relationship Id="rId15" Type="http://schemas.openxmlformats.org/officeDocument/2006/relationships/theme" Target="../theme/theme37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58.xml"/><Relationship Id="rId13" Type="http://schemas.openxmlformats.org/officeDocument/2006/relationships/slideLayout" Target="../slideLayouts/slideLayout459.xml"/><Relationship Id="rId14" Type="http://schemas.openxmlformats.org/officeDocument/2006/relationships/slideLayout" Target="../slideLayouts/slideLayout460.xml"/><Relationship Id="rId15" Type="http://schemas.openxmlformats.org/officeDocument/2006/relationships/theme" Target="../theme/theme38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4.xml"/><Relationship Id="rId15" Type="http://schemas.openxmlformats.org/officeDocument/2006/relationships/theme" Target="../theme/theme39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62.xml"/><Relationship Id="rId3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67.xml"/><Relationship Id="rId8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D6A70C22-951B-49F3-85DE-5AECED16AD2F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  <a:latin typeface="Palatino" pitchFamily="18" charset="0"/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05" r:id="rId1"/>
    <p:sldLayoutId id="2147487606" r:id="rId2"/>
    <p:sldLayoutId id="2147487607" r:id="rId3"/>
    <p:sldLayoutId id="2147487608" r:id="rId4"/>
    <p:sldLayoutId id="2147487609" r:id="rId5"/>
    <p:sldLayoutId id="2147487610" r:id="rId6"/>
    <p:sldLayoutId id="2147487611" r:id="rId7"/>
    <p:sldLayoutId id="2147487612" r:id="rId8"/>
    <p:sldLayoutId id="2147487613" r:id="rId9"/>
    <p:sldLayoutId id="2147487614" r:id="rId10"/>
    <p:sldLayoutId id="2147487615" r:id="rId11"/>
    <p:sldLayoutId id="2147487616" r:id="rId12"/>
    <p:sldLayoutId id="2147487617" r:id="rId13"/>
    <p:sldLayoutId id="214748761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latin typeface="Helvetica" pitchFamily="34" charset="0"/>
                <a:cs typeface="Times New Roman" pitchFamily="18" charset="0"/>
              </a:rPr>
              <a:t>Page </a:t>
            </a:r>
            <a:fld id="{69B44491-D345-4850-B0B0-23CFD8BBA9B8}" type="slidenum">
              <a:rPr lang="en-US" altLang="en-US" sz="1200" baseline="0"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latin typeface="Helvetica" pitchFamily="34" charset="0"/>
            </a:endParaRPr>
          </a:p>
        </p:txBody>
      </p:sp>
      <p:pic>
        <p:nvPicPr>
          <p:cNvPr id="12292" name="Picture 4" descr="AAlogo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  <a:latin typeface="Palatino" pitchFamily="18" charset="0"/>
              </a:rPr>
              <a:t>Simplify, Perfect, Innovate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chemeClr val="hlink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b="1" baseline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31" r:id="rId1"/>
    <p:sldLayoutId id="2147487732" r:id="rId2"/>
    <p:sldLayoutId id="2147487733" r:id="rId3"/>
    <p:sldLayoutId id="2147487734" r:id="rId4"/>
    <p:sldLayoutId id="2147487735" r:id="rId5"/>
    <p:sldLayoutId id="2147487736" r:id="rId6"/>
    <p:sldLayoutId id="2147487737" r:id="rId7"/>
    <p:sldLayoutId id="2147487738" r:id="rId8"/>
    <p:sldLayoutId id="2147487739" r:id="rId9"/>
    <p:sldLayoutId id="2147487740" r:id="rId10"/>
    <p:sldLayoutId id="214748774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33BEF306-0A3D-4BD1-8A76-8A8CAD673ED6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13316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-5715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42" r:id="rId1"/>
    <p:sldLayoutId id="2147487743" r:id="rId2"/>
    <p:sldLayoutId id="2147487744" r:id="rId3"/>
    <p:sldLayoutId id="2147487745" r:id="rId4"/>
    <p:sldLayoutId id="2147487746" r:id="rId5"/>
    <p:sldLayoutId id="2147487747" r:id="rId6"/>
    <p:sldLayoutId id="2147487748" r:id="rId7"/>
    <p:sldLayoutId id="2147487749" r:id="rId8"/>
    <p:sldLayoutId id="2147487750" r:id="rId9"/>
    <p:sldLayoutId id="2147487751" r:id="rId10"/>
    <p:sldLayoutId id="21474877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0294420A-4C66-4180-A820-3B560E1B9875}" type="slidenum">
              <a:rPr lang="en-US" altLang="en-US" sz="1200" baseline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rgbClr val="003399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b="1" baseline="0" smtClean="0">
              <a:solidFill>
                <a:srgbClr val="000000"/>
              </a:solidFill>
            </a:endParaRPr>
          </a:p>
        </p:txBody>
      </p:sp>
      <p:pic>
        <p:nvPicPr>
          <p:cNvPr id="14343" name="Picture 17" descr="AAAWhiteLogoFor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881688"/>
            <a:ext cx="1277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753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1DF25AE2-EB07-42EB-A4E9-275A2A11464D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15364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 userDrawn="1"/>
        </p:nvSpPr>
        <p:spPr bwMode="auto">
          <a:xfrm>
            <a:off x="0" y="6248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smtClean="0">
                <a:solidFill>
                  <a:srgbClr val="FFFFFF"/>
                </a:solidFill>
              </a:rPr>
              <a:t>Simplify and Perfect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64" r:id="rId1"/>
    <p:sldLayoutId id="2147487765" r:id="rId2"/>
    <p:sldLayoutId id="2147487766" r:id="rId3"/>
    <p:sldLayoutId id="2147487767" r:id="rId4"/>
    <p:sldLayoutId id="2147487768" r:id="rId5"/>
    <p:sldLayoutId id="2147487769" r:id="rId6"/>
    <p:sldLayoutId id="2147487770" r:id="rId7"/>
    <p:sldLayoutId id="2147487771" r:id="rId8"/>
    <p:sldLayoutId id="2147487772" r:id="rId9"/>
    <p:sldLayoutId id="2147487773" r:id="rId10"/>
    <p:sldLayoutId id="2147487774" r:id="rId11"/>
    <p:sldLayoutId id="21474877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CA2E7FD9-B8AE-4E61-9A9F-8B8CCC93C5BB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1638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6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76" r:id="rId1"/>
    <p:sldLayoutId id="2147487777" r:id="rId2"/>
    <p:sldLayoutId id="2147487778" r:id="rId3"/>
    <p:sldLayoutId id="2147487779" r:id="rId4"/>
    <p:sldLayoutId id="2147487780" r:id="rId5"/>
    <p:sldLayoutId id="2147487781" r:id="rId6"/>
    <p:sldLayoutId id="2147487782" r:id="rId7"/>
    <p:sldLayoutId id="2147487783" r:id="rId8"/>
    <p:sldLayoutId id="2147487784" r:id="rId9"/>
    <p:sldLayoutId id="2147487785" r:id="rId10"/>
    <p:sldLayoutId id="2147487786" r:id="rId11"/>
    <p:sldLayoutId id="2147487787" r:id="rId12"/>
    <p:sldLayoutId id="2147487788" r:id="rId13"/>
    <p:sldLayoutId id="214748778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C169B18F-83C5-4B21-87F2-52D8772FD685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19460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</a:rPr>
              <a:t>Simplify, Perfect, Innovate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21" r:id="rId1"/>
    <p:sldLayoutId id="2147487822" r:id="rId2"/>
    <p:sldLayoutId id="2147487823" r:id="rId3"/>
    <p:sldLayoutId id="2147487824" r:id="rId4"/>
    <p:sldLayoutId id="2147487825" r:id="rId5"/>
    <p:sldLayoutId id="2147487826" r:id="rId6"/>
    <p:sldLayoutId id="2147487827" r:id="rId7"/>
    <p:sldLayoutId id="2147487828" r:id="rId8"/>
    <p:sldLayoutId id="2147487829" r:id="rId9"/>
    <p:sldLayoutId id="2147487830" r:id="rId10"/>
    <p:sldLayoutId id="2147487831" r:id="rId11"/>
    <p:sldLayoutId id="21474878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B9216DA8-C0BB-43F3-A765-5D3DC0B48A55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21508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0" baseline="0" smtClean="0">
                <a:solidFill>
                  <a:srgbClr val="FFFFFF"/>
                </a:solidFill>
              </a:rPr>
              <a:t>Simplify, Perfect, Innovate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45" r:id="rId1"/>
    <p:sldLayoutId id="2147487846" r:id="rId2"/>
    <p:sldLayoutId id="2147487847" r:id="rId3"/>
    <p:sldLayoutId id="2147487848" r:id="rId4"/>
    <p:sldLayoutId id="2147487849" r:id="rId5"/>
    <p:sldLayoutId id="2147487850" r:id="rId6"/>
    <p:sldLayoutId id="2147487851" r:id="rId7"/>
    <p:sldLayoutId id="2147487852" r:id="rId8"/>
    <p:sldLayoutId id="2147487853" r:id="rId9"/>
    <p:sldLayoutId id="2147487854" r:id="rId10"/>
    <p:sldLayoutId id="21474878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324F7A83-3B75-4F72-92FA-A7A1B7305909}" type="slidenum">
              <a:rPr lang="en-US" altLang="en-US" sz="1200" baseline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aseline="0" smtClean="0">
              <a:solidFill>
                <a:srgbClr val="003399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400" baseline="0" smtClean="0">
              <a:solidFill>
                <a:srgbClr val="000000"/>
              </a:solidFill>
            </a:endParaRPr>
          </a:p>
        </p:txBody>
      </p:sp>
      <p:pic>
        <p:nvPicPr>
          <p:cNvPr id="22535" name="Picture 17" descr="AAAWhiteLogoFor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881688"/>
            <a:ext cx="1277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856" r:id="rId1"/>
    <p:sldLayoutId id="2147487857" r:id="rId2"/>
    <p:sldLayoutId id="2147487858" r:id="rId3"/>
    <p:sldLayoutId id="2147487859" r:id="rId4"/>
    <p:sldLayoutId id="2147487860" r:id="rId5"/>
    <p:sldLayoutId id="2147487861" r:id="rId6"/>
    <p:sldLayoutId id="2147487862" r:id="rId7"/>
    <p:sldLayoutId id="2147487863" r:id="rId8"/>
    <p:sldLayoutId id="2147487864" r:id="rId9"/>
    <p:sldLayoutId id="2147487865" r:id="rId10"/>
    <p:sldLayoutId id="2147487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2DB0282A-FFE5-4FBB-AB49-41893491D7A0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23556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 userDrawn="1"/>
        </p:nvSpPr>
        <p:spPr bwMode="auto">
          <a:xfrm>
            <a:off x="0" y="6248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smtClean="0">
                <a:solidFill>
                  <a:srgbClr val="FFFFFF"/>
                </a:solidFill>
              </a:rPr>
              <a:t>Simplify and Perfect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67" r:id="rId1"/>
    <p:sldLayoutId id="2147487868" r:id="rId2"/>
    <p:sldLayoutId id="2147487869" r:id="rId3"/>
    <p:sldLayoutId id="2147487870" r:id="rId4"/>
    <p:sldLayoutId id="2147487871" r:id="rId5"/>
    <p:sldLayoutId id="2147487872" r:id="rId6"/>
    <p:sldLayoutId id="2147487873" r:id="rId7"/>
    <p:sldLayoutId id="2147487874" r:id="rId8"/>
    <p:sldLayoutId id="2147487875" r:id="rId9"/>
    <p:sldLayoutId id="2147487876" r:id="rId10"/>
    <p:sldLayoutId id="2147487877" r:id="rId11"/>
    <p:sldLayoutId id="21474878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0F03F5EB-8AF5-462A-AFDA-BB4DCBF4D8E2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24580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0" baseline="0" smtClean="0">
                <a:solidFill>
                  <a:srgbClr val="FFFFFF"/>
                </a:solidFill>
              </a:rPr>
              <a:t>Simplify, Perfect, Innovate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79" r:id="rId1"/>
    <p:sldLayoutId id="2147487880" r:id="rId2"/>
    <p:sldLayoutId id="2147487881" r:id="rId3"/>
    <p:sldLayoutId id="2147487882" r:id="rId4"/>
    <p:sldLayoutId id="2147487883" r:id="rId5"/>
    <p:sldLayoutId id="2147487884" r:id="rId6"/>
    <p:sldLayoutId id="2147487885" r:id="rId7"/>
    <p:sldLayoutId id="2147487886" r:id="rId8"/>
    <p:sldLayoutId id="2147487887" r:id="rId9"/>
    <p:sldLayoutId id="2147487888" r:id="rId10"/>
    <p:sldLayoutId id="21474878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58F8BC87-39BD-47AD-9EF8-281996ECCA6B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2052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-5715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19" r:id="rId1"/>
    <p:sldLayoutId id="2147487620" r:id="rId2"/>
    <p:sldLayoutId id="2147487621" r:id="rId3"/>
    <p:sldLayoutId id="2147487622" r:id="rId4"/>
    <p:sldLayoutId id="2147487623" r:id="rId5"/>
    <p:sldLayoutId id="2147487624" r:id="rId6"/>
    <p:sldLayoutId id="2147487625" r:id="rId7"/>
    <p:sldLayoutId id="2147487626" r:id="rId8"/>
    <p:sldLayoutId id="2147487627" r:id="rId9"/>
    <p:sldLayoutId id="2147487628" r:id="rId10"/>
    <p:sldLayoutId id="21474876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D3F591E9-C6FC-4030-B46E-DF241173CDA5}" type="slidenum">
              <a:rPr lang="en-US" altLang="en-US" sz="1200" baseline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aseline="0" smtClean="0">
              <a:solidFill>
                <a:srgbClr val="003399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400" baseline="0" smtClean="0">
              <a:solidFill>
                <a:srgbClr val="000000"/>
              </a:solidFill>
            </a:endParaRPr>
          </a:p>
        </p:txBody>
      </p:sp>
      <p:pic>
        <p:nvPicPr>
          <p:cNvPr id="25607" name="Picture 17" descr="AAAWhiteLogoFor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881688"/>
            <a:ext cx="1277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890" r:id="rId1"/>
    <p:sldLayoutId id="2147487891" r:id="rId2"/>
    <p:sldLayoutId id="2147487892" r:id="rId3"/>
    <p:sldLayoutId id="2147487893" r:id="rId4"/>
    <p:sldLayoutId id="2147487894" r:id="rId5"/>
    <p:sldLayoutId id="2147487895" r:id="rId6"/>
    <p:sldLayoutId id="2147487896" r:id="rId7"/>
    <p:sldLayoutId id="2147487897" r:id="rId8"/>
    <p:sldLayoutId id="2147487898" r:id="rId9"/>
    <p:sldLayoutId id="2147487899" r:id="rId10"/>
    <p:sldLayoutId id="21474879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DCEE7816-4726-4722-81A3-FDBDEAFB0BF6}" type="slidenum">
              <a:rPr lang="en-US" altLang="en-US" sz="1200" baseline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26628" name="Picture 4" descr="AAlogo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  <a:latin typeface="Arial" charset="0"/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01" r:id="rId1"/>
    <p:sldLayoutId id="2147487902" r:id="rId2"/>
    <p:sldLayoutId id="2147487903" r:id="rId3"/>
    <p:sldLayoutId id="2147487904" r:id="rId4"/>
    <p:sldLayoutId id="2147487905" r:id="rId5"/>
    <p:sldLayoutId id="2147487906" r:id="rId6"/>
    <p:sldLayoutId id="2147487907" r:id="rId7"/>
    <p:sldLayoutId id="2147487908" r:id="rId8"/>
    <p:sldLayoutId id="2147487909" r:id="rId9"/>
    <p:sldLayoutId id="2147487910" r:id="rId10"/>
    <p:sldLayoutId id="21474879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892863FE-ABBF-48A0-A26B-C68573900480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27652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 userDrawn="1"/>
        </p:nvSpPr>
        <p:spPr bwMode="auto">
          <a:xfrm>
            <a:off x="0" y="6248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smtClean="0">
                <a:solidFill>
                  <a:srgbClr val="FFFFFF"/>
                </a:solidFill>
              </a:rPr>
              <a:t>Simplify and Perfect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12" r:id="rId1"/>
    <p:sldLayoutId id="2147487913" r:id="rId2"/>
    <p:sldLayoutId id="2147487914" r:id="rId3"/>
    <p:sldLayoutId id="2147487915" r:id="rId4"/>
    <p:sldLayoutId id="2147487916" r:id="rId5"/>
    <p:sldLayoutId id="2147487917" r:id="rId6"/>
    <p:sldLayoutId id="2147487918" r:id="rId7"/>
    <p:sldLayoutId id="2147487919" r:id="rId8"/>
    <p:sldLayoutId id="2147487920" r:id="rId9"/>
    <p:sldLayoutId id="2147487921" r:id="rId10"/>
    <p:sldLayoutId id="2147487922" r:id="rId11"/>
    <p:sldLayoutId id="214748792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28861830-AADF-4702-AE30-A1545E27DBB8}" type="slidenum">
              <a:rPr lang="en-US" altLang="en-US" sz="1200" baseline="0" smtClean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13316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0" baseline="0" smtClean="0">
                <a:solidFill>
                  <a:srgbClr val="FFFFFF"/>
                </a:solidFill>
              </a:rPr>
              <a:t>Simplify, Perfect, Innovate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368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925" r:id="rId1"/>
    <p:sldLayoutId id="2147487926" r:id="rId2"/>
    <p:sldLayoutId id="2147487927" r:id="rId3"/>
    <p:sldLayoutId id="2147487928" r:id="rId4"/>
    <p:sldLayoutId id="2147487929" r:id="rId5"/>
    <p:sldLayoutId id="2147487930" r:id="rId6"/>
    <p:sldLayoutId id="2147487931" r:id="rId7"/>
    <p:sldLayoutId id="2147487932" r:id="rId8"/>
    <p:sldLayoutId id="2147487933" r:id="rId9"/>
    <p:sldLayoutId id="2147487934" r:id="rId10"/>
    <p:sldLayoutId id="2147487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 smtClean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 smtClean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EA68F438-F17A-4D78-AC97-063C8D7AADA4}" type="slidenum">
              <a:rPr lang="en-US" altLang="en-US" sz="1200" baseline="0" smtClean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aseline="0" smtClean="0">
              <a:solidFill>
                <a:srgbClr val="003399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400" baseline="0" smtClean="0">
              <a:solidFill>
                <a:srgbClr val="000000"/>
              </a:solidFill>
            </a:endParaRPr>
          </a:p>
        </p:txBody>
      </p:sp>
      <p:pic>
        <p:nvPicPr>
          <p:cNvPr id="14343" name="Picture 17" descr="AAAWhiteLogoFor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881688"/>
            <a:ext cx="1277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96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937" r:id="rId1"/>
    <p:sldLayoutId id="2147487938" r:id="rId2"/>
    <p:sldLayoutId id="2147487939" r:id="rId3"/>
    <p:sldLayoutId id="2147487940" r:id="rId4"/>
    <p:sldLayoutId id="2147487941" r:id="rId5"/>
    <p:sldLayoutId id="2147487942" r:id="rId6"/>
    <p:sldLayoutId id="2147487943" r:id="rId7"/>
    <p:sldLayoutId id="2147487944" r:id="rId8"/>
    <p:sldLayoutId id="2147487945" r:id="rId9"/>
    <p:sldLayoutId id="2147487946" r:id="rId10"/>
    <p:sldLayoutId id="2147487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 smtClean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 smtClean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6A67AFEC-8DA6-4A73-AAF0-FEF5716BDD39}" type="slidenum">
              <a:rPr lang="en-US" altLang="en-US" sz="1200" baseline="0" smtClean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27652" name="Picture 4" descr="AAlogo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  <a:latin typeface="Arial" charset="0"/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63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14" r:id="rId1"/>
    <p:sldLayoutId id="2147488015" r:id="rId2"/>
    <p:sldLayoutId id="2147488016" r:id="rId3"/>
    <p:sldLayoutId id="2147488017" r:id="rId4"/>
    <p:sldLayoutId id="2147488018" r:id="rId5"/>
    <p:sldLayoutId id="2147488019" r:id="rId6"/>
    <p:sldLayoutId id="2147488020" r:id="rId7"/>
    <p:sldLayoutId id="2147488021" r:id="rId8"/>
    <p:sldLayoutId id="2147488022" r:id="rId9"/>
    <p:sldLayoutId id="2147488023" r:id="rId10"/>
    <p:sldLayoutId id="21474880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B53E7F75-E5BD-4843-8BBB-B09918C9C650}" type="slidenum">
              <a:rPr lang="en-US" altLang="en-US" sz="1200" baseline="0" smtClean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18436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 userDrawn="1"/>
        </p:nvSpPr>
        <p:spPr bwMode="auto">
          <a:xfrm>
            <a:off x="0" y="6248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smtClean="0">
                <a:solidFill>
                  <a:srgbClr val="FFFFFF"/>
                </a:solidFill>
              </a:rPr>
              <a:t>Simplify and Perfect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354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  <p:sldLayoutId id="21474880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="0" baseline="0" dirty="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="0" baseline="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="0" baseline="0" dirty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E7AEBB96-511A-44AE-864E-33CAD2142BC9}" type="slidenum">
              <a:rPr lang="en-US" altLang="en-US" sz="1200" b="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="0" baseline="0" dirty="0" smtClean="0">
              <a:solidFill>
                <a:srgbClr val="000000"/>
              </a:solidFill>
            </a:endParaRPr>
          </a:p>
        </p:txBody>
      </p:sp>
      <p:pic>
        <p:nvPicPr>
          <p:cNvPr id="52228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="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="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0" baseline="0" dirty="0" smtClean="0">
                <a:solidFill>
                  <a:srgbClr val="FFFFFF"/>
                </a:solidFill>
              </a:rPr>
              <a:t>Simplify, Perfect, Innovate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782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51" r:id="rId1"/>
    <p:sldLayoutId id="2147488052" r:id="rId2"/>
    <p:sldLayoutId id="2147488053" r:id="rId3"/>
    <p:sldLayoutId id="2147488054" r:id="rId4"/>
    <p:sldLayoutId id="2147488055" r:id="rId5"/>
    <p:sldLayoutId id="2147488056" r:id="rId6"/>
    <p:sldLayoutId id="2147488057" r:id="rId7"/>
    <p:sldLayoutId id="2147488058" r:id="rId8"/>
    <p:sldLayoutId id="2147488059" r:id="rId9"/>
    <p:sldLayoutId id="2147488060" r:id="rId10"/>
    <p:sldLayoutId id="21474880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647AED5E-5AA7-489A-AC3D-35A456FEB126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37762452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80" r:id="rId1"/>
    <p:sldLayoutId id="2147488081" r:id="rId2"/>
    <p:sldLayoutId id="2147488082" r:id="rId3"/>
    <p:sldLayoutId id="2147488083" r:id="rId4"/>
    <p:sldLayoutId id="2147488084" r:id="rId5"/>
    <p:sldLayoutId id="2147488085" r:id="rId6"/>
    <p:sldLayoutId id="2147488086" r:id="rId7"/>
    <p:sldLayoutId id="2147488087" r:id="rId8"/>
    <p:sldLayoutId id="2147488088" r:id="rId9"/>
    <p:sldLayoutId id="2147488089" r:id="rId10"/>
    <p:sldLayoutId id="2147488090" r:id="rId11"/>
    <p:sldLayoutId id="2147488091" r:id="rId12"/>
    <p:sldLayoutId id="2147488092" r:id="rId13"/>
    <p:sldLayoutId id="214748809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5D4F5A4E-D14B-44A4-9D52-B9A2F24796E5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44036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517559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95" r:id="rId1"/>
    <p:sldLayoutId id="2147488096" r:id="rId2"/>
    <p:sldLayoutId id="2147488097" r:id="rId3"/>
    <p:sldLayoutId id="2147488098" r:id="rId4"/>
    <p:sldLayoutId id="2147488099" r:id="rId5"/>
    <p:sldLayoutId id="2147488100" r:id="rId6"/>
    <p:sldLayoutId id="2147488101" r:id="rId7"/>
    <p:sldLayoutId id="2147488102" r:id="rId8"/>
    <p:sldLayoutId id="2147488103" r:id="rId9"/>
    <p:sldLayoutId id="2147488104" r:id="rId10"/>
    <p:sldLayoutId id="2147488105" r:id="rId11"/>
    <p:sldLayoutId id="2147488106" r:id="rId12"/>
    <p:sldLayoutId id="2147488107" r:id="rId13"/>
    <p:sldLayoutId id="214748810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17A9FABF-2FF2-47DF-BA53-58AEA268A00E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4100" name="Picture 4" descr="AAlogo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-76200" y="6248400"/>
            <a:ext cx="1619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</a:rPr>
              <a:t>Simplify, Perfect, Innovate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41" r:id="rId1"/>
    <p:sldLayoutId id="2147487642" r:id="rId2"/>
    <p:sldLayoutId id="2147487643" r:id="rId3"/>
    <p:sldLayoutId id="2147487644" r:id="rId4"/>
    <p:sldLayoutId id="2147487645" r:id="rId5"/>
    <p:sldLayoutId id="2147487646" r:id="rId6"/>
    <p:sldLayoutId id="2147487647" r:id="rId7"/>
    <p:sldLayoutId id="2147487648" r:id="rId8"/>
    <p:sldLayoutId id="2147487649" r:id="rId9"/>
    <p:sldLayoutId id="2147487650" r:id="rId10"/>
    <p:sldLayoutId id="2147487651" r:id="rId11"/>
    <p:sldLayoutId id="21474876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153CDA21-0F6E-4C98-92F7-3A2FD10761E2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3174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846845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110" r:id="rId1"/>
    <p:sldLayoutId id="2147488111" r:id="rId2"/>
    <p:sldLayoutId id="2147488112" r:id="rId3"/>
    <p:sldLayoutId id="2147488113" r:id="rId4"/>
    <p:sldLayoutId id="2147488114" r:id="rId5"/>
    <p:sldLayoutId id="2147488115" r:id="rId6"/>
    <p:sldLayoutId id="2147488116" r:id="rId7"/>
    <p:sldLayoutId id="2147488117" r:id="rId8"/>
    <p:sldLayoutId id="2147488118" r:id="rId9"/>
    <p:sldLayoutId id="2147488119" r:id="rId10"/>
    <p:sldLayoutId id="2147488120" r:id="rId11"/>
    <p:sldLayoutId id="2147488121" r:id="rId12"/>
    <p:sldLayoutId id="2147488122" r:id="rId13"/>
    <p:sldLayoutId id="214748812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647AED5E-5AA7-489A-AC3D-35A456FEB126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2748708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125" r:id="rId1"/>
    <p:sldLayoutId id="2147488126" r:id="rId2"/>
    <p:sldLayoutId id="2147488127" r:id="rId3"/>
    <p:sldLayoutId id="2147488128" r:id="rId4"/>
    <p:sldLayoutId id="2147488129" r:id="rId5"/>
    <p:sldLayoutId id="2147488130" r:id="rId6"/>
    <p:sldLayoutId id="2147488131" r:id="rId7"/>
    <p:sldLayoutId id="2147488132" r:id="rId8"/>
    <p:sldLayoutId id="2147488133" r:id="rId9"/>
    <p:sldLayoutId id="2147488134" r:id="rId10"/>
    <p:sldLayoutId id="2147488135" r:id="rId11"/>
    <p:sldLayoutId id="2147488136" r:id="rId12"/>
    <p:sldLayoutId id="2147488137" r:id="rId13"/>
    <p:sldLayoutId id="214748813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="0" baseline="0" smtClean="0">
              <a:solidFill>
                <a:srgbClr val="FFFFFF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16000" eaLnBrk="0" fontAlgn="base" hangingPunct="0">
              <a:spcBef>
                <a:spcPct val="0"/>
              </a:spcBef>
              <a:spcAft>
                <a:spcPct val="0"/>
              </a:spcAft>
              <a:defRPr sz="1400" b="1"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="0" baseline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="0" baseline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761CDBFB-2891-4584-9206-0D86FEEED8D1}" type="slidenum">
              <a:rPr lang="en-US" altLang="en-US" sz="1200" b="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="0" baseline="0" smtClean="0">
              <a:solidFill>
                <a:srgbClr val="000000"/>
              </a:solidFill>
            </a:endParaRPr>
          </a:p>
        </p:txBody>
      </p:sp>
      <p:pic>
        <p:nvPicPr>
          <p:cNvPr id="25604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432096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181" r:id="rId1"/>
    <p:sldLayoutId id="2147488182" r:id="rId2"/>
    <p:sldLayoutId id="2147488183" r:id="rId3"/>
    <p:sldLayoutId id="2147488184" r:id="rId4"/>
    <p:sldLayoutId id="2147488185" r:id="rId5"/>
    <p:sldLayoutId id="2147488186" r:id="rId6"/>
    <p:sldLayoutId id="2147488187" r:id="rId7"/>
    <p:sldLayoutId id="2147488188" r:id="rId8"/>
    <p:sldLayoutId id="2147488189" r:id="rId9"/>
    <p:sldLayoutId id="2147488190" r:id="rId10"/>
    <p:sldLayoutId id="2147488191" r:id="rId11"/>
    <p:sldLayoutId id="2147488192" r:id="rId12"/>
    <p:sldLayoutId id="2147488193" r:id="rId13"/>
    <p:sldLayoutId id="214748819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D6A70C22-951B-49F3-85DE-5AECED16AD2F}" type="slidenum">
              <a:rPr lang="en-US" altLang="en-US" sz="1200" baseline="0">
                <a:solidFill>
                  <a:srgbClr val="000000"/>
                </a:solidFill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852852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16" r:id="rId1"/>
    <p:sldLayoutId id="2147488217" r:id="rId2"/>
    <p:sldLayoutId id="2147488218" r:id="rId3"/>
    <p:sldLayoutId id="2147488219" r:id="rId4"/>
    <p:sldLayoutId id="2147488220" r:id="rId5"/>
    <p:sldLayoutId id="2147488221" r:id="rId6"/>
    <p:sldLayoutId id="2147488222" r:id="rId7"/>
    <p:sldLayoutId id="2147488223" r:id="rId8"/>
    <p:sldLayoutId id="2147488224" r:id="rId9"/>
    <p:sldLayoutId id="2147488225" r:id="rId10"/>
    <p:sldLayoutId id="2147488226" r:id="rId11"/>
    <p:sldLayoutId id="2147488227" r:id="rId12"/>
    <p:sldLayoutId id="2147488228" r:id="rId13"/>
    <p:sldLayoutId id="214748822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rgbClr val="FFFFFF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solidFill>
                  <a:srgbClr val="000000"/>
                </a:solidFill>
                <a:latin typeface="Helvetica" pitchFamily="34" charset="0"/>
                <a:cs typeface="Times New Roman" pitchFamily="18" charset="0"/>
              </a:rPr>
              <a:t>Page </a:t>
            </a:r>
            <a:fld id="{7750E4A0-9472-498D-82A6-274F46314802}" type="slidenum">
              <a:rPr lang="en-US" altLang="en-US" sz="1200" baseline="0">
                <a:solidFill>
                  <a:srgbClr val="000000"/>
                </a:solidFill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10244" name="Picture 4" descr="AAlogo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rgbClr val="003399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643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31" r:id="rId1"/>
    <p:sldLayoutId id="2147488232" r:id="rId2"/>
    <p:sldLayoutId id="2147488233" r:id="rId3"/>
    <p:sldLayoutId id="2147488234" r:id="rId4"/>
    <p:sldLayoutId id="2147488235" r:id="rId5"/>
    <p:sldLayoutId id="2147488236" r:id="rId6"/>
    <p:sldLayoutId id="2147488237" r:id="rId7"/>
    <p:sldLayoutId id="2147488238" r:id="rId8"/>
    <p:sldLayoutId id="2147488239" r:id="rId9"/>
    <p:sldLayoutId id="2147488240" r:id="rId10"/>
    <p:sldLayoutId id="21474882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dirty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79ECF5E4-EDD1-46FE-AE69-ECA012FA8B17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dirty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16012661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43" r:id="rId1"/>
    <p:sldLayoutId id="2147488244" r:id="rId2"/>
    <p:sldLayoutId id="2147488245" r:id="rId3"/>
    <p:sldLayoutId id="2147488246" r:id="rId4"/>
    <p:sldLayoutId id="2147488247" r:id="rId5"/>
    <p:sldLayoutId id="2147488248" r:id="rId6"/>
    <p:sldLayoutId id="2147488249" r:id="rId7"/>
    <p:sldLayoutId id="2147488250" r:id="rId8"/>
    <p:sldLayoutId id="2147488251" r:id="rId9"/>
    <p:sldLayoutId id="2147488252" r:id="rId10"/>
    <p:sldLayoutId id="2147488253" r:id="rId11"/>
    <p:sldLayoutId id="2147488254" r:id="rId12"/>
    <p:sldLayoutId id="2147488255" r:id="rId13"/>
    <p:sldLayoutId id="214748825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dirty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79ECF5E4-EDD1-46FE-AE69-ECA012FA8B17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dirty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1741554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58" r:id="rId1"/>
    <p:sldLayoutId id="2147488259" r:id="rId2"/>
    <p:sldLayoutId id="2147488260" r:id="rId3"/>
    <p:sldLayoutId id="2147488261" r:id="rId4"/>
    <p:sldLayoutId id="2147488262" r:id="rId5"/>
    <p:sldLayoutId id="2147488263" r:id="rId6"/>
    <p:sldLayoutId id="2147488264" r:id="rId7"/>
    <p:sldLayoutId id="2147488265" r:id="rId8"/>
    <p:sldLayoutId id="2147488266" r:id="rId9"/>
    <p:sldLayoutId id="2147488267" r:id="rId10"/>
    <p:sldLayoutId id="2147488268" r:id="rId11"/>
    <p:sldLayoutId id="2147488269" r:id="rId12"/>
    <p:sldLayoutId id="2147488270" r:id="rId13"/>
    <p:sldLayoutId id="214748827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dirty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B460317F-ADDF-436D-81AC-AB7407CC67B9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dirty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2507269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73" r:id="rId1"/>
    <p:sldLayoutId id="2147488274" r:id="rId2"/>
    <p:sldLayoutId id="2147488275" r:id="rId3"/>
    <p:sldLayoutId id="2147488276" r:id="rId4"/>
    <p:sldLayoutId id="2147488277" r:id="rId5"/>
    <p:sldLayoutId id="2147488278" r:id="rId6"/>
    <p:sldLayoutId id="2147488279" r:id="rId7"/>
    <p:sldLayoutId id="2147488280" r:id="rId8"/>
    <p:sldLayoutId id="2147488281" r:id="rId9"/>
    <p:sldLayoutId id="2147488282" r:id="rId10"/>
    <p:sldLayoutId id="2147488283" r:id="rId11"/>
    <p:sldLayoutId id="2147488284" r:id="rId12"/>
    <p:sldLayoutId id="2147488285" r:id="rId13"/>
    <p:sldLayoutId id="21474882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200" baseline="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1200" baseline="0" dirty="0" smtClean="0">
                <a:solidFill>
                  <a:srgbClr val="000000"/>
                </a:solidFill>
                <a:cs typeface="Times New Roman" pitchFamily="18" charset="0"/>
              </a:rPr>
              <a:t>Page </a:t>
            </a:r>
            <a:fld id="{B460317F-ADDF-436D-81AC-AB7407CC67B9}" type="slidenum">
              <a:rPr lang="en-US" altLang="en-US" sz="1200" baseline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200" baseline="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dirty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1465202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288" r:id="rId1"/>
    <p:sldLayoutId id="2147488289" r:id="rId2"/>
    <p:sldLayoutId id="2147488290" r:id="rId3"/>
    <p:sldLayoutId id="2147488291" r:id="rId4"/>
    <p:sldLayoutId id="2147488292" r:id="rId5"/>
    <p:sldLayoutId id="2147488293" r:id="rId6"/>
    <p:sldLayoutId id="2147488294" r:id="rId7"/>
    <p:sldLayoutId id="2147488295" r:id="rId8"/>
    <p:sldLayoutId id="2147488296" r:id="rId9"/>
    <p:sldLayoutId id="2147488297" r:id="rId10"/>
    <p:sldLayoutId id="2147488298" r:id="rId11"/>
    <p:sldLayoutId id="2147488299" r:id="rId12"/>
    <p:sldLayoutId id="2147488300" r:id="rId13"/>
    <p:sldLayoutId id="214748830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1000" baseline="0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>
            <a:lvl1pPr defTabSz="10160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 baseline="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r>
              <a:rPr lang="en-US" altLang="en-US" sz="1200" baseline="0" smtClean="0">
                <a:solidFill>
                  <a:srgbClr val="000000"/>
                </a:solidFill>
                <a:cs typeface="Times New Roman" panose="02020603050405020304" pitchFamily="18" charset="0"/>
              </a:rPr>
              <a:t>Page </a:t>
            </a:r>
            <a:fld id="{03A5B18B-7528-43C9-9606-579F1B792C6A}" type="slidenum">
              <a:rPr lang="en-US" altLang="en-US" sz="1200" baseline="0" smtClean="0">
                <a:solidFill>
                  <a:srgbClr val="000000"/>
                </a:solidFill>
              </a:rPr>
              <a:pPr/>
              <a:t>‹#›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pic>
        <p:nvPicPr>
          <p:cNvPr id="43012" name="Picture 4" descr="AAlogo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rgbClr val="003399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dirty="0" smtClean="0">
                <a:solidFill>
                  <a:srgbClr val="FFFFFF"/>
                </a:solidFill>
                <a:latin typeface="Palatino" pitchFamily="18" charset="0"/>
              </a:rPr>
              <a:t>Simplify, Perfect, Innovate</a:t>
            </a:r>
          </a:p>
        </p:txBody>
      </p:sp>
    </p:spTree>
    <p:extLst>
      <p:ext uri="{BB962C8B-B14F-4D97-AF65-F5344CB8AC3E}">
        <p14:creationId xmlns:p14="http://schemas.microsoft.com/office/powerpoint/2010/main" val="40630040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latin typeface="Helvetica" pitchFamily="34" charset="0"/>
                <a:cs typeface="Times New Roman" pitchFamily="18" charset="0"/>
              </a:rPr>
              <a:t>Page </a:t>
            </a:r>
            <a:fld id="{6C938761-C968-4DD4-9F45-AD7F7B543DB1}" type="slidenum">
              <a:rPr lang="en-US" altLang="en-US" sz="1200" baseline="0"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latin typeface="Helvetic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chemeClr val="hlink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b="1" baseline="0" smtClean="0"/>
          </a:p>
        </p:txBody>
      </p:sp>
      <p:pic>
        <p:nvPicPr>
          <p:cNvPr id="6151" name="Picture 17" descr="AAAWhiteLogoForpp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881688"/>
            <a:ext cx="1277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665" r:id="rId1"/>
    <p:sldLayoutId id="2147487666" r:id="rId2"/>
    <p:sldLayoutId id="2147487667" r:id="rId3"/>
    <p:sldLayoutId id="2147487668" r:id="rId4"/>
    <p:sldLayoutId id="2147487669" r:id="rId5"/>
    <p:sldLayoutId id="2147487670" r:id="rId6"/>
    <p:sldLayoutId id="2147487671" r:id="rId7"/>
    <p:sldLayoutId id="2147487672" r:id="rId8"/>
    <p:sldLayoutId id="2147487673" r:id="rId9"/>
    <p:sldLayoutId id="2147487674" r:id="rId10"/>
    <p:sldLayoutId id="2147487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Palatino" pitchFamily="18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77E82C9A-EE11-43EA-84C1-7E6BADA4CC23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7172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0" y="6248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smtClean="0">
                <a:solidFill>
                  <a:schemeClr val="tx1"/>
                </a:solidFill>
              </a:rPr>
              <a:t>Simplify and Perfect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76" r:id="rId1"/>
    <p:sldLayoutId id="2147487677" r:id="rId2"/>
    <p:sldLayoutId id="2147487678" r:id="rId3"/>
    <p:sldLayoutId id="2147487679" r:id="rId4"/>
    <p:sldLayoutId id="2147487680" r:id="rId5"/>
    <p:sldLayoutId id="2147487681" r:id="rId6"/>
    <p:sldLayoutId id="2147487682" r:id="rId7"/>
    <p:sldLayoutId id="2147487683" r:id="rId8"/>
    <p:sldLayoutId id="2147487684" r:id="rId9"/>
    <p:sldLayoutId id="2147487685" r:id="rId10"/>
    <p:sldLayoutId id="2147487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D06981E0-C959-4359-9135-11C310558904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8196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  <a:latin typeface="Palatino" pitchFamily="18" charset="0"/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87" r:id="rId1"/>
    <p:sldLayoutId id="2147487688" r:id="rId2"/>
    <p:sldLayoutId id="2147487689" r:id="rId3"/>
    <p:sldLayoutId id="2147487690" r:id="rId4"/>
    <p:sldLayoutId id="2147487691" r:id="rId5"/>
    <p:sldLayoutId id="2147487692" r:id="rId6"/>
    <p:sldLayoutId id="2147487693" r:id="rId7"/>
    <p:sldLayoutId id="2147487694" r:id="rId8"/>
    <p:sldLayoutId id="2147487695" r:id="rId9"/>
    <p:sldLayoutId id="2147487696" r:id="rId10"/>
    <p:sldLayoutId id="2147487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AAWhiteLogoFor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3"/>
            <a:ext cx="3206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98" r:id="rId1"/>
    <p:sldLayoutId id="2147487699" r:id="rId2"/>
    <p:sldLayoutId id="2147487700" r:id="rId3"/>
    <p:sldLayoutId id="2147487701" r:id="rId4"/>
    <p:sldLayoutId id="2147487702" r:id="rId5"/>
    <p:sldLayoutId id="2147487703" r:id="rId6"/>
    <p:sldLayoutId id="2147487704" r:id="rId7"/>
    <p:sldLayoutId id="2147487705" r:id="rId8"/>
    <p:sldLayoutId id="2147487706" r:id="rId9"/>
    <p:sldLayoutId id="2147487707" r:id="rId10"/>
    <p:sldLayoutId id="2147487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latin typeface="Helvetica" pitchFamily="34" charset="0"/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latin typeface="Helvetica" pitchFamily="34" charset="0"/>
                <a:cs typeface="Times New Roman" pitchFamily="18" charset="0"/>
              </a:rPr>
              <a:t>Page </a:t>
            </a:r>
            <a:fld id="{7750E4A0-9472-498D-82A6-274F46314802}" type="slidenum">
              <a:rPr lang="en-US" altLang="en-US" sz="1200" baseline="0">
                <a:latin typeface="Helvetica" pitchFamily="34" charset="0"/>
              </a:rPr>
              <a:pPr defTabSz="1016000" eaLnBrk="0" hangingPunct="0"/>
              <a:t>‹#›</a:t>
            </a:fld>
            <a:endParaRPr lang="en-US" altLang="en-US" sz="1200" baseline="0">
              <a:latin typeface="Helvetica" pitchFamily="34" charset="0"/>
            </a:endParaRPr>
          </a:p>
        </p:txBody>
      </p:sp>
      <p:pic>
        <p:nvPicPr>
          <p:cNvPr id="10244" name="Picture 4" descr="AAlogo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</a:rPr>
              <a:t>©2016 Air Academy Associates, LLC.  Do Not  Reproduce.</a:t>
            </a:r>
            <a:r>
              <a:rPr lang="en-US" sz="900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  <a:latin typeface="Palatino" pitchFamily="18" charset="0"/>
              </a:rPr>
              <a:t>Simplify, Perfect, Innovate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2800" b="1" baseline="0" smtClean="0">
              <a:solidFill>
                <a:schemeClr val="hlink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09" r:id="rId1"/>
    <p:sldLayoutId id="2147487710" r:id="rId2"/>
    <p:sldLayoutId id="2147487711" r:id="rId3"/>
    <p:sldLayoutId id="2147487712" r:id="rId4"/>
    <p:sldLayoutId id="2147487713" r:id="rId5"/>
    <p:sldLayoutId id="2147487714" r:id="rId6"/>
    <p:sldLayoutId id="2147487715" r:id="rId7"/>
    <p:sldLayoutId id="2147487716" r:id="rId8"/>
    <p:sldLayoutId id="2147487717" r:id="rId9"/>
    <p:sldLayoutId id="2147487718" r:id="rId10"/>
    <p:sldLayoutId id="2147487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black">
          <a:xfrm>
            <a:off x="1447800" y="6689725"/>
            <a:ext cx="5940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1000" baseline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 userDrawn="1"/>
        </p:nvSpPr>
        <p:spPr bwMode="auto">
          <a:xfrm>
            <a:off x="5943600" y="64008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72" tIns="50786" rIns="101572" bIns="50786"/>
          <a:lstStyle/>
          <a:p>
            <a:pPr defTabSz="1016000" eaLnBrk="0" hangingPunct="0"/>
            <a:endParaRPr lang="en-US" altLang="en-US" sz="1200" baseline="0">
              <a:solidFill>
                <a:schemeClr val="tx1"/>
              </a:solidFill>
              <a:cs typeface="Times New Roman" pitchFamily="18" charset="0"/>
            </a:endParaRPr>
          </a:p>
          <a:p>
            <a:pPr defTabSz="1016000" eaLnBrk="0" hangingPunct="0"/>
            <a:r>
              <a:rPr lang="en-US" altLang="en-US" sz="1200" baseline="0">
                <a:cs typeface="Times New Roman" pitchFamily="18" charset="0"/>
              </a:rPr>
              <a:t>Page </a:t>
            </a:r>
            <a:fld id="{E831FAA4-0CD8-42B7-B510-44F9CD782536}" type="slidenum">
              <a:rPr lang="en-US" altLang="en-US" sz="1200" baseline="0"/>
              <a:pPr defTabSz="1016000" eaLnBrk="0" hangingPunct="0"/>
              <a:t>‹#›</a:t>
            </a:fld>
            <a:endParaRPr lang="en-US" altLang="en-US" sz="1200" baseline="0"/>
          </a:p>
        </p:txBody>
      </p:sp>
      <p:pic>
        <p:nvPicPr>
          <p:cNvPr id="11268" name="Picture 4" descr="AAlogo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106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3669" name="Text Box 5"/>
          <p:cNvSpPr txBox="1">
            <a:spLocks noChangeArrowheads="1"/>
          </p:cNvSpPr>
          <p:nvPr userDrawn="1"/>
        </p:nvSpPr>
        <p:spPr bwMode="auto">
          <a:xfrm>
            <a:off x="1295400" y="6629400"/>
            <a:ext cx="350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baseline="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©2016 Air Academy Associates, LLC.  Do Not  Reproduce.</a:t>
            </a:r>
            <a:r>
              <a:rPr lang="en-US" sz="900" baseline="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813"/>
            <a:ext cx="75438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66813"/>
            <a:ext cx="75438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6" name="Text Box 9"/>
          <p:cNvSpPr txBox="1">
            <a:spLocks noChangeArrowheads="1"/>
          </p:cNvSpPr>
          <p:nvPr userDrawn="1"/>
        </p:nvSpPr>
        <p:spPr bwMode="auto">
          <a:xfrm>
            <a:off x="0" y="6248400"/>
            <a:ext cx="1371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aseline="0" smtClean="0">
                <a:solidFill>
                  <a:schemeClr val="tx1"/>
                </a:solidFill>
                <a:latin typeface="Palatino" pitchFamily="18" charset="0"/>
              </a:rPr>
              <a:t>Simplify, Perfect, Innovate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bg1"/>
        </a:buClr>
        <a:buSzPct val="125000"/>
        <a:buChar char="•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762000" y="28194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baseline="0" dirty="0" smtClean="0">
                <a:solidFill>
                  <a:schemeClr val="tx1"/>
                </a:solidFill>
              </a:rPr>
              <a:t>Big Data, Predictive Analytics, and Security</a:t>
            </a:r>
            <a:endParaRPr lang="en-US" sz="2800" b="1" baseline="0" dirty="0">
              <a:solidFill>
                <a:schemeClr val="tx1"/>
              </a:solidFill>
            </a:endParaRPr>
          </a:p>
          <a:p>
            <a:pPr lvl="0" algn="ctr"/>
            <a:endParaRPr lang="en-US" altLang="en-US" sz="1600" b="1" baseline="0" dirty="0">
              <a:solidFill>
                <a:srgbClr val="FFFFFF"/>
              </a:solidFill>
            </a:endParaRPr>
          </a:p>
          <a:p>
            <a:pPr lvl="0" algn="ctr"/>
            <a:r>
              <a:rPr lang="en-US" altLang="en-US" sz="1600" b="1" baseline="0" dirty="0" smtClean="0">
                <a:solidFill>
                  <a:srgbClr val="FFFFFF"/>
                </a:solidFill>
              </a:rPr>
              <a:t>ITEA Annual Symposium</a:t>
            </a:r>
            <a:endParaRPr lang="en-US" altLang="en-US" sz="1600" b="1" baseline="0" dirty="0">
              <a:solidFill>
                <a:srgbClr val="FFFFFF"/>
              </a:solidFill>
            </a:endParaRPr>
          </a:p>
          <a:p>
            <a:pPr lvl="0" algn="ctr"/>
            <a:r>
              <a:rPr lang="en-US" altLang="en-US" sz="1600" b="1" baseline="0" dirty="0" smtClean="0">
                <a:solidFill>
                  <a:srgbClr val="FFFFFF"/>
                </a:solidFill>
              </a:rPr>
              <a:t>4 October 2016</a:t>
            </a:r>
            <a:endParaRPr lang="en-US" altLang="en-US" sz="1600" b="1" baseline="0" dirty="0">
              <a:solidFill>
                <a:srgbClr val="FFFFFF"/>
              </a:solidFill>
            </a:endParaRPr>
          </a:p>
          <a:p>
            <a:pPr lvl="0" algn="ctr"/>
            <a:r>
              <a:rPr lang="en-US" altLang="en-US" sz="1600" b="1" baseline="0" dirty="0" smtClean="0">
                <a:solidFill>
                  <a:srgbClr val="FFFFFF"/>
                </a:solidFill>
              </a:rPr>
              <a:t>Reston, VA</a:t>
            </a:r>
            <a:endParaRPr lang="en-US" altLang="en-US" sz="1600" b="1" baseline="0" dirty="0">
              <a:solidFill>
                <a:srgbClr val="FFFFFF"/>
              </a:solidFill>
            </a:endParaRPr>
          </a:p>
          <a:p>
            <a:pPr algn="ctr"/>
            <a:endParaRPr lang="en-US" sz="2800" b="1" baseline="0" dirty="0">
              <a:solidFill>
                <a:schemeClr val="tx1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5211763"/>
            <a:ext cx="1979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16-BIGPASEC-10A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045325" y="5029200"/>
            <a:ext cx="207803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baseline="0">
                <a:solidFill>
                  <a:srgbClr val="003366"/>
                </a:solidFill>
              </a:rPr>
              <a:t>Mark J. Kiemele, Ph.D.</a:t>
            </a:r>
          </a:p>
          <a:p>
            <a:pPr algn="ctr" eaLnBrk="1" hangingPunct="1"/>
            <a:r>
              <a:rPr lang="en-US" sz="1200" baseline="0">
                <a:solidFill>
                  <a:srgbClr val="003366"/>
                </a:solidFill>
              </a:rPr>
              <a:t>President and Co-Founder</a:t>
            </a:r>
          </a:p>
          <a:p>
            <a:pPr algn="ctr" eaLnBrk="1" hangingPunct="1"/>
            <a:r>
              <a:rPr lang="en-US" sz="1200" baseline="0">
                <a:solidFill>
                  <a:srgbClr val="003366"/>
                </a:solidFill>
              </a:rPr>
              <a:t>Air Academy Associates</a:t>
            </a:r>
          </a:p>
          <a:p>
            <a:pPr algn="ctr" eaLnBrk="1" hangingPunct="1"/>
            <a:endParaRPr lang="en-US" sz="700" b="1" baseline="0">
              <a:solidFill>
                <a:srgbClr val="003366"/>
              </a:solidFill>
            </a:endParaRPr>
          </a:p>
          <a:p>
            <a:pPr algn="ctr" eaLnBrk="1" hangingPunct="1"/>
            <a:r>
              <a:rPr lang="en-US" sz="1100" b="1" baseline="0">
                <a:solidFill>
                  <a:srgbClr val="003366"/>
                </a:solidFill>
              </a:rPr>
              <a:t>Office: 719-531-0777</a:t>
            </a:r>
          </a:p>
          <a:p>
            <a:pPr algn="ctr" eaLnBrk="1" hangingPunct="1"/>
            <a:r>
              <a:rPr lang="en-US" sz="1100" b="1" baseline="0">
                <a:solidFill>
                  <a:srgbClr val="003366"/>
                </a:solidFill>
              </a:rPr>
              <a:t>Cell: 719-337-0357</a:t>
            </a:r>
          </a:p>
          <a:p>
            <a:pPr algn="ctr" eaLnBrk="1" hangingPunct="1"/>
            <a:r>
              <a:rPr lang="en-US" sz="1100" b="1" baseline="0">
                <a:solidFill>
                  <a:srgbClr val="003366"/>
                </a:solidFill>
              </a:rPr>
              <a:t> mkiemele@airacad.com</a:t>
            </a:r>
          </a:p>
          <a:p>
            <a:pPr algn="ctr" eaLnBrk="1" hangingPunct="1"/>
            <a:r>
              <a:rPr lang="en-US" sz="1100" b="1" baseline="0">
                <a:solidFill>
                  <a:srgbClr val="003366"/>
                </a:solidFill>
              </a:rPr>
              <a:t>www.airacad.com</a:t>
            </a:r>
          </a:p>
          <a:p>
            <a:pPr algn="ctr" eaLnBrk="1" hangingPunct="1"/>
            <a:endParaRPr lang="en-US" sz="1800" baseline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1775"/>
            <a:ext cx="6915150" cy="45402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Predictive Analytics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6934200" cy="3048000"/>
          </a:xfrm>
          <a:noFill/>
        </p:spPr>
        <p:txBody>
          <a:bodyPr/>
          <a:lstStyle/>
          <a:p>
            <a:pPr marL="288925" indent="-288925" algn="ctr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panose="05000000000000000000" pitchFamily="2" charset="2"/>
              <a:buNone/>
              <a:tabLst>
                <a:tab pos="914400" algn="l"/>
                <a:tab pos="1428750" algn="l"/>
                <a:tab pos="2057400" algn="l"/>
              </a:tabLst>
            </a:pPr>
            <a:r>
              <a:rPr lang="en-US" altLang="en-US" sz="2800" smtClean="0"/>
              <a:t>“It’s tough to make predictions –</a:t>
            </a:r>
          </a:p>
          <a:p>
            <a:pPr marL="288925" indent="-288925" algn="ctr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panose="05000000000000000000" pitchFamily="2" charset="2"/>
              <a:buNone/>
              <a:tabLst>
                <a:tab pos="914400" algn="l"/>
                <a:tab pos="1428750" algn="l"/>
                <a:tab pos="2057400" algn="l"/>
              </a:tabLst>
            </a:pPr>
            <a:r>
              <a:rPr lang="en-US" altLang="en-US" sz="2800" smtClean="0"/>
              <a:t>especially about the future.”</a:t>
            </a:r>
          </a:p>
          <a:p>
            <a:pPr marL="288925" indent="-288925" algn="r" eaLnBrk="1" hangingPunct="1">
              <a:lnSpc>
                <a:spcPct val="120000"/>
              </a:lnSpc>
              <a:spcBef>
                <a:spcPct val="60000"/>
              </a:spcBef>
              <a:buClr>
                <a:schemeClr val="tx2"/>
              </a:buClr>
              <a:buFont typeface="Wingdings" panose="05000000000000000000" pitchFamily="2" charset="2"/>
              <a:buNone/>
              <a:tabLst>
                <a:tab pos="914400" algn="l"/>
                <a:tab pos="1428750" algn="l"/>
                <a:tab pos="2057400" algn="l"/>
              </a:tabLst>
            </a:pPr>
            <a:r>
              <a:rPr lang="en-US" altLang="en-US" b="0" smtClean="0"/>
              <a:t>Yogi Berra</a:t>
            </a:r>
          </a:p>
        </p:txBody>
      </p:sp>
      <p:pic>
        <p:nvPicPr>
          <p:cNvPr id="47108" name="Picture 2" descr="http://infomatix.net/wp-content/uploads/2015/04/Data-clean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657600"/>
            <a:ext cx="431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9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Big Data + Predictive Analytics = Value</a:t>
            </a:r>
            <a:endParaRPr lang="en-US" altLang="en-US" i="1" smtClean="0"/>
          </a:p>
        </p:txBody>
      </p:sp>
      <p:grpSp>
        <p:nvGrpSpPr>
          <p:cNvPr id="1974275" name="Group 3"/>
          <p:cNvGrpSpPr>
            <a:grpSpLocks/>
          </p:cNvGrpSpPr>
          <p:nvPr/>
        </p:nvGrpSpPr>
        <p:grpSpPr bwMode="auto">
          <a:xfrm>
            <a:off x="1195388" y="1512888"/>
            <a:ext cx="7707312" cy="4178300"/>
            <a:chOff x="595" y="953"/>
            <a:chExt cx="5013" cy="2632"/>
          </a:xfrm>
        </p:grpSpPr>
        <p:sp>
          <p:nvSpPr>
            <p:cNvPr id="56333" name="AutoShape 4"/>
            <p:cNvSpPr>
              <a:spLocks noChangeArrowheads="1"/>
            </p:cNvSpPr>
            <p:nvPr/>
          </p:nvSpPr>
          <p:spPr bwMode="auto">
            <a:xfrm>
              <a:off x="595" y="1968"/>
              <a:ext cx="1552" cy="1617"/>
            </a:xfrm>
            <a:prstGeom prst="irregularSeal1">
              <a:avLst/>
            </a:prstGeom>
            <a:solidFill>
              <a:srgbClr val="FFFF99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 anchor="ctr">
              <a:spAutoFit/>
            </a:bodyPr>
            <a:lstStyle>
              <a:lvl1pPr defTabSz="820738"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0738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</a:rPr>
                <a:t>Predictive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</a:rPr>
                <a:t>Analytic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</a:rPr>
                <a:t>Tools</a:t>
              </a:r>
            </a:p>
          </p:txBody>
        </p:sp>
        <p:sp>
          <p:nvSpPr>
            <p:cNvPr id="56334" name="Rectangle 5"/>
            <p:cNvSpPr>
              <a:spLocks noChangeArrowheads="1"/>
            </p:cNvSpPr>
            <p:nvPr/>
          </p:nvSpPr>
          <p:spPr bwMode="auto">
            <a:xfrm>
              <a:off x="864" y="953"/>
              <a:ext cx="4744" cy="40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182880" rIns="82058" bIns="182880" anchor="ctr">
              <a:spAutoFit/>
            </a:bodyPr>
            <a:lstStyle>
              <a:lvl1pPr defTabSz="820738"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0738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endParaRPr lang="en-US" altLang="en-US" sz="1800" baseline="0" smtClean="0">
                <a:solidFill>
                  <a:srgbClr val="FFFFFF"/>
                </a:solidFill>
                <a:sym typeface="Wingdings" panose="05000000000000000000" pitchFamily="2" charset="2"/>
              </a:endParaRPr>
            </a:p>
          </p:txBody>
        </p:sp>
        <p:graphicFrame>
          <p:nvGraphicFramePr>
            <p:cNvPr id="56335" name="Object 6"/>
            <p:cNvGraphicFramePr>
              <a:graphicFrameLocks noChangeAspect="1"/>
            </p:cNvGraphicFramePr>
            <p:nvPr/>
          </p:nvGraphicFramePr>
          <p:xfrm>
            <a:off x="1390" y="960"/>
            <a:ext cx="509" cy="1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lip" r:id="rId4" imgW="895198" imgH="880567" progId="MS_ClipArt_Gallery.2">
                    <p:embed/>
                  </p:oleObj>
                </mc:Choice>
                <mc:Fallback>
                  <p:oleObj name="Clip" r:id="rId4" imgW="895198" imgH="88056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" y="960"/>
                          <a:ext cx="509" cy="1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6" name="Rectangle 7"/>
            <p:cNvSpPr>
              <a:spLocks noChangeArrowheads="1"/>
            </p:cNvSpPr>
            <p:nvPr/>
          </p:nvSpPr>
          <p:spPr bwMode="auto">
            <a:xfrm>
              <a:off x="808" y="996"/>
              <a:ext cx="84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baseline="0" smtClean="0">
                  <a:solidFill>
                    <a:srgbClr val="000000"/>
                  </a:solidFill>
                </a:rPr>
                <a:t> Big Data</a:t>
              </a:r>
              <a:endParaRPr lang="en-US" altLang="en-US" sz="1800" baseline="0" smtClean="0">
                <a:solidFill>
                  <a:srgbClr val="000000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1974280" name="AutoShape 8"/>
          <p:cNvSpPr>
            <a:spLocks noChangeArrowheads="1"/>
          </p:cNvSpPr>
          <p:nvPr/>
        </p:nvSpPr>
        <p:spPr bwMode="auto">
          <a:xfrm>
            <a:off x="5943600" y="2692400"/>
            <a:ext cx="3200400" cy="3462338"/>
          </a:xfrm>
          <a:prstGeom prst="irregularSeal1">
            <a:avLst/>
          </a:prstGeom>
          <a:solidFill>
            <a:srgbClr val="FFFF99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>
            <a:spAutoFit/>
          </a:bodyPr>
          <a:lstStyle>
            <a:lvl1pPr defTabSz="820738" eaLnBrk="0" hangingPunct="0">
              <a:buClr>
                <a:schemeClr val="bg1"/>
              </a:buClr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0738"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 baseline="0" smtClean="0">
                <a:solidFill>
                  <a:srgbClr val="000000"/>
                </a:solidFill>
              </a:rPr>
              <a:t>Value:</a:t>
            </a:r>
          </a:p>
          <a:p>
            <a:pPr lvl="1">
              <a:buClrTx/>
            </a:pPr>
            <a:r>
              <a:rPr lang="en-US" altLang="en-US" sz="1400" b="1" baseline="0" smtClean="0">
                <a:solidFill>
                  <a:srgbClr val="000000"/>
                </a:solidFill>
              </a:rPr>
              <a:t>Vision</a:t>
            </a:r>
          </a:p>
          <a:p>
            <a:pPr lvl="1">
              <a:buClrTx/>
            </a:pPr>
            <a:r>
              <a:rPr lang="en-US" altLang="en-US" sz="1400" b="1" baseline="0" smtClean="0">
                <a:solidFill>
                  <a:srgbClr val="000000"/>
                </a:solidFill>
              </a:rPr>
              <a:t>Decision</a:t>
            </a:r>
          </a:p>
          <a:p>
            <a:pPr lvl="1">
              <a:buClrTx/>
            </a:pPr>
            <a:r>
              <a:rPr lang="en-US" altLang="en-US" sz="1400" b="1" baseline="0" smtClean="0">
                <a:solidFill>
                  <a:srgbClr val="000000"/>
                </a:solidFill>
              </a:rPr>
              <a:t>Precision</a:t>
            </a:r>
          </a:p>
        </p:txBody>
      </p:sp>
      <p:grpSp>
        <p:nvGrpSpPr>
          <p:cNvPr id="1974281" name="Group 9"/>
          <p:cNvGrpSpPr>
            <a:grpSpLocks/>
          </p:cNvGrpSpPr>
          <p:nvPr/>
        </p:nvGrpSpPr>
        <p:grpSpPr bwMode="auto">
          <a:xfrm>
            <a:off x="6324600" y="1457325"/>
            <a:ext cx="2667000" cy="1746250"/>
            <a:chOff x="4083" y="918"/>
            <a:chExt cx="1734" cy="1100"/>
          </a:xfrm>
        </p:grpSpPr>
        <p:graphicFrame>
          <p:nvGraphicFramePr>
            <p:cNvPr id="56331" name="Object 10"/>
            <p:cNvGraphicFramePr>
              <a:graphicFrameLocks noChangeAspect="1"/>
            </p:cNvGraphicFramePr>
            <p:nvPr/>
          </p:nvGraphicFramePr>
          <p:xfrm>
            <a:off x="4083" y="960"/>
            <a:ext cx="479" cy="1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6" imgW="895198" imgH="880567" progId="MS_ClipArt_Gallery.2">
                    <p:embed/>
                  </p:oleObj>
                </mc:Choice>
                <mc:Fallback>
                  <p:oleObj name="Clip" r:id="rId6" imgW="895198" imgH="88056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" y="960"/>
                          <a:ext cx="479" cy="1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4513" y="918"/>
              <a:ext cx="13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Better,  Faster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Decision Making</a:t>
              </a:r>
            </a:p>
          </p:txBody>
        </p:sp>
      </p:grpSp>
      <p:grpSp>
        <p:nvGrpSpPr>
          <p:cNvPr id="1974284" name="Group 12"/>
          <p:cNvGrpSpPr>
            <a:grpSpLocks/>
          </p:cNvGrpSpPr>
          <p:nvPr/>
        </p:nvGrpSpPr>
        <p:grpSpPr bwMode="auto">
          <a:xfrm>
            <a:off x="3246438" y="1447800"/>
            <a:ext cx="2849562" cy="3927475"/>
            <a:chOff x="1870" y="978"/>
            <a:chExt cx="1854" cy="2474"/>
          </a:xfrm>
        </p:grpSpPr>
        <p:sp>
          <p:nvSpPr>
            <p:cNvPr id="56328" name="AutoShape 13"/>
            <p:cNvSpPr>
              <a:spLocks noChangeArrowheads="1"/>
            </p:cNvSpPr>
            <p:nvPr/>
          </p:nvSpPr>
          <p:spPr bwMode="auto">
            <a:xfrm>
              <a:off x="1989" y="1890"/>
              <a:ext cx="1735" cy="1562"/>
            </a:xfrm>
            <a:prstGeom prst="irregularSeal1">
              <a:avLst/>
            </a:prstGeom>
            <a:solidFill>
              <a:srgbClr val="FFFF99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 anchor="ctr">
              <a:spAutoFit/>
            </a:bodyPr>
            <a:lstStyle>
              <a:lvl1pPr defTabSz="820738"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0738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20738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en-US" altLang="en-US" sz="1600" baseline="0" smtClean="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</a:pPr>
              <a:r>
                <a:rPr lang="en-US" altLang="en-US" sz="1800" baseline="0" smtClean="0">
                  <a:solidFill>
                    <a:srgbClr val="000000"/>
                  </a:solidFill>
                </a:rPr>
                <a:t>Domain Expertise</a:t>
              </a:r>
            </a:p>
          </p:txBody>
        </p:sp>
        <p:sp>
          <p:nvSpPr>
            <p:cNvPr id="56329" name="Rectangle 14"/>
            <p:cNvSpPr>
              <a:spLocks noChangeArrowheads="1"/>
            </p:cNvSpPr>
            <p:nvPr/>
          </p:nvSpPr>
          <p:spPr bwMode="auto">
            <a:xfrm>
              <a:off x="1870" y="1074"/>
              <a:ext cx="10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bg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5000"/>
                </a:spcAft>
                <a:buClr>
                  <a:schemeClr val="bg1"/>
                </a:buClr>
                <a:buSzPct val="125000"/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baseline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Knowledge</a:t>
              </a:r>
            </a:p>
          </p:txBody>
        </p:sp>
        <p:graphicFrame>
          <p:nvGraphicFramePr>
            <p:cNvPr id="56330" name="Object 15"/>
            <p:cNvGraphicFramePr>
              <a:graphicFrameLocks noChangeAspect="1"/>
            </p:cNvGraphicFramePr>
            <p:nvPr/>
          </p:nvGraphicFramePr>
          <p:xfrm>
            <a:off x="2688" y="978"/>
            <a:ext cx="509" cy="1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lip" r:id="rId7" imgW="895198" imgH="880567" progId="MS_ClipArt_Gallery.2">
                    <p:embed/>
                  </p:oleObj>
                </mc:Choice>
                <mc:Fallback>
                  <p:oleObj name="Clip" r:id="rId7" imgW="895198" imgH="88056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978"/>
                          <a:ext cx="509" cy="1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334000" y="1485900"/>
            <a:ext cx="1350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bg1"/>
              </a:buClr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 baseline="0" smtClean="0">
                <a:solidFill>
                  <a:srgbClr val="000000"/>
                </a:solidFill>
                <a:sym typeface="Wingdings" panose="05000000000000000000" pitchFamily="2" charset="2"/>
              </a:rPr>
              <a:t>Predictive </a:t>
            </a:r>
          </a:p>
          <a:p>
            <a:pPr algn="ctr">
              <a:buClrTx/>
              <a:buFontTx/>
              <a:buNone/>
            </a:pPr>
            <a:r>
              <a:rPr lang="en-US" altLang="en-US" sz="1800" baseline="0" smtClean="0">
                <a:solidFill>
                  <a:srgbClr val="000000"/>
                </a:solidFill>
                <a:sym typeface="Wingdings" panose="05000000000000000000" pitchFamily="2" charset="2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140573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80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77200" cy="5334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Industries Where Predictive Models are Used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1600" smtClean="0"/>
              <a:t>(Source:  </a:t>
            </a:r>
            <a:r>
              <a:rPr lang="en-US" altLang="en-US" sz="1600" i="1" smtClean="0"/>
              <a:t>Predictive Analytics</a:t>
            </a:r>
            <a:r>
              <a:rPr lang="en-US" altLang="en-US" sz="1600" smtClean="0"/>
              <a:t> by Eric Siegel)</a:t>
            </a:r>
          </a:p>
        </p:txBody>
      </p:sp>
      <p:sp>
        <p:nvSpPr>
          <p:cNvPr id="53251" name="Content Placeholder 1"/>
          <p:cNvSpPr>
            <a:spLocks noGrp="1"/>
          </p:cNvSpPr>
          <p:nvPr>
            <p:ph idx="1"/>
          </p:nvPr>
        </p:nvSpPr>
        <p:spPr>
          <a:xfrm>
            <a:off x="1524000" y="990600"/>
            <a:ext cx="7543800" cy="5386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0" dirty="0" smtClean="0"/>
              <a:t>Marketing, Advertising, and the Web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Family and Personal Life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Financial Risk and Insurance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Healthcare, Medical, Pharmaceutical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Crime Fighting and Fraud Detection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Fault Detection for Safety and Efficiency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Government, Politics, Nonprofit, and Education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Human Language Understanding, Thought, and Psychology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Staff and Employees – Human Resources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Defense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Engineering</a:t>
            </a:r>
          </a:p>
          <a:p>
            <a:pPr>
              <a:lnSpc>
                <a:spcPct val="150000"/>
              </a:lnSpc>
            </a:pPr>
            <a:r>
              <a:rPr lang="en-US" altLang="en-US" b="0" dirty="0" smtClean="0"/>
              <a:t>Oil, Gas, Energy</a:t>
            </a:r>
          </a:p>
        </p:txBody>
      </p:sp>
    </p:spTree>
    <p:extLst>
      <p:ext uri="{BB962C8B-B14F-4D97-AF65-F5344CB8AC3E}">
        <p14:creationId xmlns:p14="http://schemas.microsoft.com/office/powerpoint/2010/main" val="282494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Examples of What is Being Predicted </a:t>
            </a:r>
            <a:br>
              <a:rPr lang="en-US" altLang="en-US" smtClean="0"/>
            </a:br>
            <a:r>
              <a:rPr lang="en-US" altLang="en-US" sz="1600" smtClean="0">
                <a:solidFill>
                  <a:srgbClr val="003399"/>
                </a:solidFill>
              </a:rPr>
              <a:t>(Source:  </a:t>
            </a:r>
            <a:r>
              <a:rPr lang="en-US" altLang="en-US" sz="1600" i="1" smtClean="0">
                <a:solidFill>
                  <a:srgbClr val="003399"/>
                </a:solidFill>
              </a:rPr>
              <a:t>Predictive Analytics</a:t>
            </a:r>
            <a:r>
              <a:rPr lang="en-US" altLang="en-US" sz="1600" smtClean="0">
                <a:solidFill>
                  <a:srgbClr val="003399"/>
                </a:solidFill>
              </a:rPr>
              <a:t> by Eric Siegel)</a:t>
            </a:r>
            <a:endParaRPr lang="en-US" altLang="en-US" sz="2000" smtClean="0"/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1524000" y="933450"/>
            <a:ext cx="7543800" cy="538638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Likelihood of elderly dying within the next 18 months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Target predicts customer pregnancy from shopping behavior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Love (Match.com predicts interest in communicating)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Breast cancer; premature births and other health related metrics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Fraudulent tax returns, insurance and warranty claims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Terrorist attacks</a:t>
            </a:r>
          </a:p>
          <a:p>
            <a:pPr>
              <a:spcAft>
                <a:spcPts val="300"/>
              </a:spcAft>
            </a:pPr>
            <a:r>
              <a:rPr lang="en-US" altLang="en-US" sz="1800" b="0" dirty="0" smtClean="0"/>
              <a:t>Online activities that are malicious intrusions and attacks vs. legitimate  activities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Nuclear reactor failures (e.g., cracks in cooling pipes)</a:t>
            </a:r>
          </a:p>
          <a:p>
            <a:pPr>
              <a:spcAft>
                <a:spcPts val="300"/>
              </a:spcAft>
            </a:pPr>
            <a:r>
              <a:rPr lang="en-US" altLang="en-US" sz="1800" b="0" dirty="0" smtClean="0"/>
              <a:t>Which voters are positively influenced by what type of contact and which voters will be affected adversely by contact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Electricity demand growth to direct infrastructure development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Lying and deception via eye movement and written statements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1800" b="0" dirty="0" smtClean="0"/>
              <a:t>Employee churn, job performance, and student dropouts </a:t>
            </a:r>
          </a:p>
          <a:p>
            <a:pPr>
              <a:spcAft>
                <a:spcPts val="600"/>
              </a:spcAft>
            </a:pPr>
            <a:endParaRPr lang="en-US" altLang="en-US" sz="1800" b="0" dirty="0" smtClean="0"/>
          </a:p>
          <a:p>
            <a:pPr>
              <a:spcAft>
                <a:spcPts val="600"/>
              </a:spcAft>
            </a:pPr>
            <a:endParaRPr lang="en-US" alt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74207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Cautions Concerning Big Data </a:t>
            </a:r>
            <a:endParaRPr lang="en-US" altLang="en-US" sz="2000" dirty="0" smtClean="0"/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1524000" y="938212"/>
            <a:ext cx="7543800" cy="538638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1600" b="0" dirty="0" smtClean="0"/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>
                <a:solidFill>
                  <a:srgbClr val="000000"/>
                </a:solidFill>
              </a:rPr>
              <a:t>The myth that more data is always better.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>
                <a:solidFill>
                  <a:srgbClr val="000000"/>
                </a:solidFill>
              </a:rPr>
              <a:t>The myth that big data makes up for the lack of quality in the data.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>
                <a:solidFill>
                  <a:srgbClr val="000000"/>
                </a:solidFill>
              </a:rPr>
              <a:t>The low cost of data storage allows us to stash away troves of data, not knowing if we will ever need it or use it</a:t>
            </a:r>
            <a:r>
              <a:rPr lang="en-US" b="0" dirty="0" smtClean="0">
                <a:solidFill>
                  <a:srgbClr val="000000"/>
                </a:solidFill>
              </a:rPr>
              <a:t>.</a:t>
            </a:r>
            <a:endParaRPr lang="en-US" b="0" dirty="0">
              <a:solidFill>
                <a:srgbClr val="000000"/>
              </a:solidFill>
            </a:endParaRPr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>
                <a:solidFill>
                  <a:srgbClr val="000000"/>
                </a:solidFill>
              </a:rPr>
              <a:t>There is much more noise in Big Data, making it more difficult to </a:t>
            </a:r>
            <a:r>
              <a:rPr lang="en-US" b="0" dirty="0" smtClean="0">
                <a:solidFill>
                  <a:srgbClr val="000000"/>
                </a:solidFill>
              </a:rPr>
              <a:t>separate the </a:t>
            </a:r>
            <a:r>
              <a:rPr lang="en-US" b="0" dirty="0">
                <a:solidFill>
                  <a:srgbClr val="000000"/>
                </a:solidFill>
              </a:rPr>
              <a:t>true </a:t>
            </a:r>
            <a:r>
              <a:rPr lang="en-US" b="0" dirty="0" smtClean="0">
                <a:solidFill>
                  <a:srgbClr val="000000"/>
                </a:solidFill>
              </a:rPr>
              <a:t>signal from the noise.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 smtClean="0">
                <a:solidFill>
                  <a:srgbClr val="000000"/>
                </a:solidFill>
              </a:rPr>
              <a:t>Big Data contains all kinds of spurious correlations.</a:t>
            </a:r>
            <a:endParaRPr lang="en-US" b="0" dirty="0">
              <a:solidFill>
                <a:srgbClr val="000000"/>
              </a:solidFill>
            </a:endParaRPr>
          </a:p>
          <a:p>
            <a:pPr lvl="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b="0" dirty="0">
                <a:solidFill>
                  <a:srgbClr val="000000"/>
                </a:solidFill>
              </a:rPr>
              <a:t>While correlation may help us predict, correlation </a:t>
            </a:r>
            <a:r>
              <a:rPr lang="en-US" b="0" dirty="0" smtClean="0">
                <a:solidFill>
                  <a:srgbClr val="000000"/>
                </a:solidFill>
              </a:rPr>
              <a:t>does not mean causality</a:t>
            </a:r>
            <a:r>
              <a:rPr lang="en-US" b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b="0" dirty="0" smtClean="0"/>
          </a:p>
          <a:p>
            <a:pPr>
              <a:spcAft>
                <a:spcPts val="600"/>
              </a:spcAf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2518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Relationship Between 3 Variables            </a:t>
            </a:r>
            <a:br>
              <a:rPr lang="en-US" altLang="en-US" dirty="0" smtClean="0"/>
            </a:br>
            <a:r>
              <a:rPr lang="en-US" altLang="en-US" sz="1800" dirty="0" smtClean="0"/>
              <a:t>(from more than 12 million records – these are average weights)</a:t>
            </a:r>
            <a:r>
              <a:rPr lang="en-US" altLang="en-US" dirty="0" smtClean="0"/>
              <a:t> </a:t>
            </a:r>
            <a:endParaRPr lang="en-US" altLang="en-US" sz="2000" dirty="0" smtClean="0"/>
          </a:p>
        </p:txBody>
      </p:sp>
      <p:pic>
        <p:nvPicPr>
          <p:cNvPr id="52227" name="Picture 2" descr="C:\Users\mkiemele.AIRACAD\Desktop\Birthweigh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5538"/>
            <a:ext cx="67818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0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Correlation vs Causality</a:t>
            </a:r>
          </a:p>
        </p:txBody>
      </p:sp>
      <p:pic>
        <p:nvPicPr>
          <p:cNvPr id="1026" name="Picture 2" descr="C:\Users\mkiemele.AIRACAD\Desktop\stork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114300"/>
            <a:ext cx="606769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Regression Analysis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2000" dirty="0" smtClean="0"/>
              <a:t>(helps separate the signal from the noise)</a:t>
            </a:r>
            <a:r>
              <a:rPr lang="en-US" altLang="en-US" dirty="0" smtClean="0"/>
              <a:t> </a:t>
            </a:r>
          </a:p>
        </p:txBody>
      </p:sp>
      <p:pic>
        <p:nvPicPr>
          <p:cNvPr id="1026" name="Picture 2" descr="C:\Users\mkiemele.AIRACAD\Desktop\p valu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142999"/>
            <a:ext cx="4400550" cy="53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Big Data and the Security Issue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8382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0888" indent="-285750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chemeClr val="tx2"/>
              </a:buClr>
              <a:buFont typeface="Wingdings" pitchFamily="2" charset="2"/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kern="0" baseline="0" dirty="0" smtClean="0"/>
              <a:t>Securing the data itself</a:t>
            </a:r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kern="0" baseline="0" dirty="0" smtClean="0"/>
              <a:t>Using Big Data Analytics to predict and prevent security incidents</a:t>
            </a:r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kern="0" baseline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97350" cy="341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Google Trends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8079" y="2133600"/>
            <a:ext cx="29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Big Data Analysis</a:t>
            </a:r>
          </a:p>
          <a:p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114800"/>
            <a:ext cx="29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Big Data Security</a:t>
            </a:r>
          </a:p>
          <a:p>
            <a:r>
              <a:rPr lang="en-US" b="1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mkiemele.AIRACAD\Desktop\analysis and securit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5437"/>
            <a:ext cx="4067175" cy="43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Goals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153400" cy="5867400"/>
          </a:xfrm>
        </p:spPr>
        <p:txBody>
          <a:bodyPr/>
          <a:lstStyle/>
          <a:p>
            <a:pPr marL="236538" indent="-236538" eaLnBrk="1" hangingPunct="1">
              <a:buClr>
                <a:schemeClr val="tx2"/>
              </a:buClr>
              <a:buFont typeface="Wingdings" pitchFamily="2" charset="2"/>
              <a:buNone/>
              <a:tabLst>
                <a:tab pos="914400" algn="l"/>
                <a:tab pos="1428750" algn="l"/>
                <a:tab pos="2057400" algn="l"/>
              </a:tabLst>
            </a:pPr>
            <a:endParaRPr lang="en-US" sz="1800" dirty="0" smtClean="0"/>
          </a:p>
          <a:p>
            <a:pPr marL="236538" indent="-236538" eaLnBrk="1" hangingPunct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sz="2400" dirty="0" smtClean="0"/>
              <a:t>What is Big Data?</a:t>
            </a:r>
            <a:endParaRPr lang="en-US" sz="2400" dirty="0"/>
          </a:p>
          <a:p>
            <a:pPr marL="236538" indent="-236538" eaLnBrk="1" hangingPunct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sz="2400" dirty="0" smtClean="0"/>
              <a:t>Why is it so popular?</a:t>
            </a:r>
          </a:p>
          <a:p>
            <a:pPr marL="236538" lvl="0" indent="-236538" eaLnBrk="1" hangingPunct="1">
              <a:lnSpc>
                <a:spcPct val="150000"/>
              </a:lnSpc>
              <a:spcAft>
                <a:spcPts val="600"/>
              </a:spcAft>
              <a:buClr>
                <a:srgbClr val="808080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Big Data and Predictive Analytics</a:t>
            </a:r>
          </a:p>
          <a:p>
            <a:pPr marL="236538" indent="-236538" eaLnBrk="1" hangingPunct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sz="2400" dirty="0" smtClean="0"/>
              <a:t>Its relationship to Security Intelligence</a:t>
            </a:r>
          </a:p>
          <a:p>
            <a:pPr marL="758826" lvl="1" indent="-236538" eaLnBrk="1" hangingPunct="1"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dirty="0" smtClean="0"/>
              <a:t>Securing Big Data</a:t>
            </a:r>
          </a:p>
          <a:p>
            <a:pPr marL="758826" lvl="1" indent="-236538" eaLnBrk="1" hangingPunct="1">
              <a:spcAft>
                <a:spcPts val="12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dirty="0" smtClean="0"/>
              <a:t>Analyzing Big Data</a:t>
            </a:r>
            <a:endParaRPr lang="en-US" sz="2200" dirty="0" smtClean="0"/>
          </a:p>
          <a:p>
            <a:pPr marL="236538" indent="-236538" eaLnBrk="1" hangingPunct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</a:pPr>
            <a:r>
              <a:rPr lang="en-US" sz="2400" dirty="0" smtClean="0"/>
              <a:t>Resources Needed</a:t>
            </a:r>
          </a:p>
          <a:p>
            <a:pPr marL="0" indent="0" eaLnBrk="1" hangingPunct="1">
              <a:spcAft>
                <a:spcPts val="600"/>
              </a:spcAft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Big Data and the Security Issue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11430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0888" indent="-285750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chemeClr val="tx2"/>
              </a:buClr>
              <a:buFont typeface="Wingdings" pitchFamily="2" charset="2"/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kern="0" baseline="0" dirty="0" smtClean="0"/>
          </a:p>
          <a:p>
            <a:pPr eaLnBrk="1" hangingPunct="1"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kern="0" baseline="0" dirty="0" smtClean="0"/>
              <a:t>Securing the data itself</a:t>
            </a:r>
          </a:p>
          <a:p>
            <a:pPr marL="979488" lvl="1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Data security must be designed into the system.  </a:t>
            </a:r>
          </a:p>
          <a:p>
            <a:pPr marL="979488" lvl="1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Few organizations are likely to build a Big Data environment in-house.</a:t>
            </a:r>
          </a:p>
          <a:p>
            <a:pPr marL="979488" lvl="1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Most will use the cloud to store the data.</a:t>
            </a:r>
          </a:p>
          <a:p>
            <a:pPr marL="979488" lvl="1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Encryption and access controls can help.</a:t>
            </a:r>
          </a:p>
          <a:p>
            <a:pPr marL="979488" lvl="1" indent="-4572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From Arthur </a:t>
            </a:r>
            <a:r>
              <a:rPr lang="en-US" sz="2000" kern="0" baseline="0" dirty="0" err="1" smtClean="0"/>
              <a:t>Coviello</a:t>
            </a:r>
            <a:r>
              <a:rPr lang="en-US" sz="2000" kern="0" baseline="0" dirty="0" smtClean="0"/>
              <a:t>, EVP for EMC’s RSA Security Division:</a:t>
            </a:r>
          </a:p>
          <a:p>
            <a:pPr marL="522288" lvl="1" indent="0" algn="ctr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kern="0" baseline="0" dirty="0" smtClean="0"/>
              <a:t>“With the pervasiveness of big data touching everything we do, our attack surface is about to be altered and expanded, and our risks magnified in ways we couldn’t have imagined.”</a:t>
            </a:r>
          </a:p>
          <a:p>
            <a:pPr marL="979488" lvl="1" indent="-457200" eaLnBrk="1" hangingPunct="1">
              <a:buClr>
                <a:schemeClr val="tx2"/>
              </a:buClr>
              <a:buFont typeface="Wingdings" pitchFamily="2" charset="2"/>
              <a:buAutoNum type="arabicPeriod"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800" kern="0" baseline="0" dirty="0" smtClean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 smtClean="0"/>
          </a:p>
          <a:p>
            <a:pPr marL="0" indent="0" eaLnBrk="1" hangingPunct="1">
              <a:buClr>
                <a:schemeClr val="tx2"/>
              </a:buClr>
              <a:buFont typeface="Wingdings" pitchFamily="2" charset="2"/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78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Big Data and the Security Intelligence Challenge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0" y="7620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0888" indent="-285750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400" kern="0" baseline="0" dirty="0"/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kern="0" baseline="0" dirty="0" smtClean="0"/>
              <a:t>Using Big Data Analytics to predict and prevent security incidents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Big Data expands the boundaries of existing information security responsibilities and introduces significant new risks and challenges.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Big Data silos prevent complete analysis.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Cybersecurity scenarios require analysis of massive amounts of data as it’s produced, with conclusions reached within seconds.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New algorithms are needed.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000" kern="0" baseline="0" dirty="0" smtClean="0"/>
              <a:t>Must integrate the sciences of statistics, mathematics, and computer science – this is often called Data Science.</a:t>
            </a:r>
          </a:p>
          <a:p>
            <a:pPr lvl="1"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2000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kern="0" baseline="0" dirty="0" smtClean="0"/>
          </a:p>
          <a:p>
            <a:pPr eaLnBrk="1" hangingPunct="1">
              <a:buClr>
                <a:schemeClr val="tx2"/>
              </a:buClr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6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92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Forecasting Big Data’s Spending</a:t>
            </a:r>
          </a:p>
        </p:txBody>
      </p:sp>
      <p:pic>
        <p:nvPicPr>
          <p:cNvPr id="5" name="Picture 2" descr="http://www.edureka.in/blog/wp-content/uploads/2014/05/Big-data-forecast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7" y="1371600"/>
            <a:ext cx="60662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Big Data Analytics Skills Shortage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467600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bg1"/>
              </a:buClr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According to McKinsey Global Institute, there will be more than a 200,000 job shortage in data science by 2018.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Data science is a multi-disciplinary activity involving statistics, applied mathematics, computer science, engineering, economics, and other related fields. 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Doing predictive analytics today is best done by a team.  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Our university system, in spite of its recent increased emphasis via degree programs on data analytics, cannot keep up with the demand for data scientists.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Data Analytics applies to small data as well as big data.  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If one cannot do analysis on small data, it is highly likely he won’t be able to handle big data either.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According to Nate Silver, from the FiveThirtyEight blog and grand prognosticator of the 2008 and 2012 presidential elections, “I think data scientist is a sexed-up term for a statistician.”</a:t>
            </a:r>
          </a:p>
          <a:p>
            <a:pPr eaLnBrk="1" hangingPunct="1">
              <a:spcAft>
                <a:spcPts val="1800"/>
              </a:spcAft>
              <a:buClrTx/>
              <a:buNone/>
              <a:defRPr/>
            </a:pPr>
            <a:endParaRPr lang="en-US" altLang="en-US" sz="1400" b="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Some Final Thoughts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4676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bg1"/>
              </a:buClr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800" b="0" baseline="0" dirty="0" smtClean="0">
                <a:solidFill>
                  <a:srgbClr val="000000"/>
                </a:solidFill>
              </a:rPr>
              <a:t>There has been plenty of hype on the subject of Big Data.</a:t>
            </a:r>
          </a:p>
          <a:p>
            <a:pPr marL="171450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800" b="0" baseline="0" dirty="0" smtClean="0">
                <a:solidFill>
                  <a:srgbClr val="000000"/>
                </a:solidFill>
              </a:rPr>
              <a:t>When it comes to security intelligence, we are going to need Big Data.</a:t>
            </a:r>
          </a:p>
          <a:p>
            <a:pPr marL="628650" lvl="1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="0" baseline="0" dirty="0" smtClean="0">
                <a:solidFill>
                  <a:srgbClr val="000000"/>
                </a:solidFill>
              </a:rPr>
              <a:t>For the ability to analyze data in near or real time for the purpose of predicting and preventing cyber attacks; fraud, waste, and abuse; and terrorist attacks, just to name a few.</a:t>
            </a:r>
          </a:p>
          <a:p>
            <a:pPr marL="628650" lvl="1" indent="-171450" eaLnBrk="1" hangingPunct="1">
              <a:spcAft>
                <a:spcPts val="1800"/>
              </a:spcAft>
              <a:buClrTx/>
              <a:defRPr/>
            </a:pPr>
            <a:r>
              <a:rPr lang="en-US" altLang="en-US" sz="1600" baseline="0" dirty="0" smtClean="0">
                <a:solidFill>
                  <a:srgbClr val="000000"/>
                </a:solidFill>
              </a:rPr>
              <a:t>And thus there is the need for getting good data, including the right data, as well as protecting and securing it.</a:t>
            </a:r>
          </a:p>
          <a:p>
            <a:pPr marL="285750" indent="-285750" eaLnBrk="1" hangingPunct="1">
              <a:spcAft>
                <a:spcPts val="1800"/>
              </a:spcAft>
              <a:buClrTx/>
              <a:defRPr/>
            </a:pPr>
            <a:r>
              <a:rPr lang="en-US" altLang="en-US" sz="1800" b="0" baseline="0" dirty="0" smtClean="0">
                <a:solidFill>
                  <a:srgbClr val="000000"/>
                </a:solidFill>
              </a:rPr>
              <a:t>There is a shortage of properly trained resources to handle big data analytics.</a:t>
            </a:r>
          </a:p>
          <a:p>
            <a:pPr marL="285750" indent="-285750" eaLnBrk="1" hangingPunct="1">
              <a:spcAft>
                <a:spcPts val="1800"/>
              </a:spcAft>
              <a:buClrTx/>
              <a:defRPr/>
            </a:pPr>
            <a:r>
              <a:rPr lang="en-US" altLang="en-US" sz="1800" b="0" baseline="0" dirty="0" smtClean="0">
                <a:solidFill>
                  <a:srgbClr val="000000"/>
                </a:solidFill>
              </a:rPr>
              <a:t>We need an increased emphasis on developing those resources, as better technology and prediction algorithms than what we have today are needed.  </a:t>
            </a:r>
          </a:p>
          <a:p>
            <a:pPr eaLnBrk="1" hangingPunct="1">
              <a:spcAft>
                <a:spcPts val="1800"/>
              </a:spcAft>
              <a:buClrTx/>
              <a:buNone/>
              <a:defRPr/>
            </a:pPr>
            <a:endParaRPr lang="en-US" altLang="en-US" sz="1600" b="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airacad.com/Images/Company/PikesPea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9232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4"/>
          <p:cNvSpPr txBox="1">
            <a:spLocks noChangeArrowheads="1"/>
          </p:cNvSpPr>
          <p:nvPr/>
        </p:nvSpPr>
        <p:spPr bwMode="auto">
          <a:xfrm>
            <a:off x="1300163" y="762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000" baseline="0">
                <a:solidFill>
                  <a:schemeClr val="hlink"/>
                </a:solidFill>
              </a:rPr>
              <a:t>Thank You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819400"/>
            <a:ext cx="792321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1263" y="5791200"/>
            <a:ext cx="26495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Colorado Springs,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209800" y="1093788"/>
            <a:ext cx="54102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 b="1" baseline="0"/>
          </a:p>
          <a:p>
            <a:pPr algn="ctr"/>
            <a:endParaRPr lang="en-US" sz="2000" b="1" baseline="0"/>
          </a:p>
          <a:p>
            <a:pPr algn="ctr"/>
            <a:r>
              <a:rPr lang="en-US" b="1" baseline="0"/>
              <a:t>Air Academy Associates, LLC</a:t>
            </a:r>
            <a:r>
              <a:rPr lang="en-US" sz="1800" b="1" baseline="0"/>
              <a:t/>
            </a:r>
            <a:br>
              <a:rPr lang="en-US" sz="1800" b="1" baseline="0"/>
            </a:br>
            <a:r>
              <a:rPr lang="en-US" sz="1800" b="1" baseline="0"/>
              <a:t>1650 Telstar Drive, Ste 110</a:t>
            </a:r>
            <a:br>
              <a:rPr lang="en-US" sz="1800" b="1" baseline="0"/>
            </a:br>
            <a:r>
              <a:rPr lang="en-US" sz="1800" b="1" baseline="0"/>
              <a:t>Colorado Springs, CO 80920</a:t>
            </a:r>
          </a:p>
          <a:p>
            <a:pPr algn="ctr"/>
            <a:r>
              <a:rPr lang="en-US" sz="1800" b="1" baseline="0"/>
              <a:t>  </a:t>
            </a:r>
            <a:br>
              <a:rPr lang="en-US" sz="1800" b="1" baseline="0"/>
            </a:br>
            <a:endParaRPr lang="en-US" sz="1800" b="1" baseline="0"/>
          </a:p>
          <a:p>
            <a:pPr algn="ctr"/>
            <a:endParaRPr lang="en-US" sz="1800" b="1" baseline="0"/>
          </a:p>
          <a:p>
            <a:pPr algn="ctr"/>
            <a:endParaRPr lang="en-US" sz="1800" b="1" baseline="0"/>
          </a:p>
          <a:p>
            <a:pPr algn="ctr"/>
            <a:endParaRPr lang="en-US" sz="1800" b="1" baseline="0"/>
          </a:p>
          <a:p>
            <a:pPr algn="ctr"/>
            <a:r>
              <a:rPr lang="en-US" sz="1800" b="1" baseline="0"/>
              <a:t>Toll Free: (800) 748-1277 or (719) 531-0777</a:t>
            </a:r>
            <a:br>
              <a:rPr lang="en-US" sz="1800" b="1" baseline="0"/>
            </a:br>
            <a:r>
              <a:rPr lang="en-US" sz="1800" b="1" baseline="0"/>
              <a:t>Facsimile: (719) 531-0778</a:t>
            </a:r>
            <a:br>
              <a:rPr lang="en-US" sz="1800" b="1" baseline="0"/>
            </a:br>
            <a:r>
              <a:rPr lang="en-US" sz="1800" b="1" baseline="0"/>
              <a:t>Email: aaa@airacad.com</a:t>
            </a:r>
            <a:br>
              <a:rPr lang="en-US" sz="1800" b="1" baseline="0"/>
            </a:br>
            <a:r>
              <a:rPr lang="en-US" sz="1800" b="1" baseline="0"/>
              <a:t>Website: www.airacad.com</a:t>
            </a:r>
          </a:p>
        </p:txBody>
      </p:sp>
      <p:sp>
        <p:nvSpPr>
          <p:cNvPr id="89091" name="Line 4"/>
          <p:cNvSpPr>
            <a:spLocks noChangeShapeType="1"/>
          </p:cNvSpPr>
          <p:nvPr/>
        </p:nvSpPr>
        <p:spPr bwMode="auto">
          <a:xfrm>
            <a:off x="4267200" y="3352800"/>
            <a:ext cx="129540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Rectangle 9"/>
          <p:cNvSpPr>
            <a:spLocks noChangeArrowheads="1"/>
          </p:cNvSpPr>
          <p:nvPr/>
        </p:nvSpPr>
        <p:spPr bwMode="auto">
          <a:xfrm>
            <a:off x="1143000" y="76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aseline="0">
                <a:solidFill>
                  <a:schemeClr val="hlink"/>
                </a:solidFill>
              </a:rPr>
              <a:t>For More Information, Please Contact</a:t>
            </a:r>
          </a:p>
        </p:txBody>
      </p:sp>
      <p:pic>
        <p:nvPicPr>
          <p:cNvPr id="89093" name="Picture 13" descr="AA NewtagColor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676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 Definition of Big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8153400" cy="5867400"/>
          </a:xfrm>
        </p:spPr>
        <p:txBody>
          <a:bodyPr/>
          <a:lstStyle/>
          <a:p>
            <a:pPr marL="0" lvl="0" indent="0" eaLnBrk="1" hangingPunct="1"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Volume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This </a:t>
            </a:r>
            <a:r>
              <a:rPr lang="en-US" sz="1800" dirty="0">
                <a:solidFill>
                  <a:srgbClr val="000000"/>
                </a:solidFill>
              </a:rPr>
              <a:t>is the most common definition associated with Big Data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1828800" lvl="4" indent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1 </a:t>
            </a:r>
            <a:r>
              <a:rPr lang="en-US" sz="1800" dirty="0">
                <a:solidFill>
                  <a:srgbClr val="000000"/>
                </a:solidFill>
              </a:rPr>
              <a:t>Bit = Binary Digit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8 Bits = 1 Byte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Bytes = 1 Kilobyte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Kilobytes = 1 Megabyte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Megabytes = 1 Gigabyte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1000 Gigabytes = 1 Terabyte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1000 Terabytes = 1 Petabyte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1000 Petabytes = 1 Exabyte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</a:t>
            </a:r>
            <a:r>
              <a:rPr lang="en-US" sz="1800" dirty="0" err="1">
                <a:solidFill>
                  <a:srgbClr val="000000"/>
                </a:solidFill>
              </a:rPr>
              <a:t>Exabytes</a:t>
            </a:r>
            <a:r>
              <a:rPr lang="en-US" sz="1800" dirty="0">
                <a:solidFill>
                  <a:srgbClr val="000000"/>
                </a:solidFill>
              </a:rPr>
              <a:t> = 1 Zettabyte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Zettabytes = 1 Yottabyte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Yottabytes = 1 Brontobyte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1000 Brontobytes = 1 </a:t>
            </a:r>
            <a:r>
              <a:rPr lang="en-US" sz="1800" dirty="0" err="1">
                <a:solidFill>
                  <a:srgbClr val="000000"/>
                </a:solidFill>
              </a:rPr>
              <a:t>Geopbyte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828800" lvl="4" indent="0"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</a:rPr>
              <a:t>Big Data is about the storage and analysis of large sets of data.</a:t>
            </a:r>
            <a:endParaRPr lang="en-US" sz="1600" dirty="0">
              <a:solidFill>
                <a:srgbClr val="000000"/>
              </a:solidFill>
            </a:endParaRPr>
          </a:p>
          <a:p>
            <a:pPr marL="1828800" lvl="4" indent="0">
              <a:buClr>
                <a:srgbClr val="000000"/>
              </a:buClr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 Definition of Big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7620000" cy="57912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dirty="0" smtClean="0"/>
              <a:t>Velocity 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Data streams in at unprecedented speeds and must be dealt with in a timely manner.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 smtClean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RFID tags, sensors, and smart metering are driving the need to deal with huge amounts of data in near-real time.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Currently available Big Data technologies deal with huge sets of data at rest in batch-oriented jobs - run a query, analyze results, tweak query, analyze again, and repeat.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This is not the streaming scenario in which a constantly updated tactical situation is analyzed.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Future systems need to handle real-time analytics, especially in security scenarios. </a:t>
            </a:r>
            <a:endParaRPr lang="en-US" sz="1600" dirty="0"/>
          </a:p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386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 Definition of Big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7620000" cy="57912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400" dirty="0" smtClean="0"/>
              <a:t>Variety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Data comes in all types of formats 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 smtClean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/>
              <a:t>	</a:t>
            </a:r>
            <a:r>
              <a:rPr lang="en-US" sz="1800" dirty="0" smtClean="0"/>
              <a:t>structured, numeric data in traditional databases with nice 	rows and columns, namely relational databases like SQL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 smtClean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/>
              <a:t>	</a:t>
            </a:r>
            <a:r>
              <a:rPr lang="en-US" sz="1800" dirty="0" smtClean="0"/>
              <a:t>unstructured text documents in multiple languages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 smtClean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/>
              <a:t>	</a:t>
            </a:r>
            <a:r>
              <a:rPr lang="en-US" sz="1800" dirty="0" smtClean="0"/>
              <a:t>email, video, audio, tweets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1800" dirty="0" smtClean="0"/>
              <a:t>	stock ticker data, financial transactions </a:t>
            </a:r>
          </a:p>
        </p:txBody>
      </p:sp>
    </p:spTree>
    <p:extLst>
      <p:ext uri="{BB962C8B-B14F-4D97-AF65-F5344CB8AC3E}">
        <p14:creationId xmlns:p14="http://schemas.microsoft.com/office/powerpoint/2010/main" val="1540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Industry (3V) Definition of Big Data*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(*source:  Doug Laney)</a:t>
            </a:r>
            <a:endParaRPr lang="en-US" altLang="en-US" dirty="0" smtClean="0"/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2438400" y="1295400"/>
            <a:ext cx="5075238" cy="5029200"/>
            <a:chOff x="2438400" y="1143000"/>
            <a:chExt cx="5075238" cy="5029200"/>
          </a:xfrm>
        </p:grpSpPr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3489325" y="1143000"/>
              <a:ext cx="3079750" cy="3151188"/>
            </a:xfrm>
            <a:prstGeom prst="ellipse">
              <a:avLst/>
            </a:prstGeom>
            <a:noFill/>
            <a:ln w="762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>
              <a:spLocks noChangeAspect="1" noChangeArrowheads="1"/>
            </p:cNvSpPr>
            <p:nvPr/>
          </p:nvSpPr>
          <p:spPr bwMode="auto">
            <a:xfrm>
              <a:off x="4279331" y="1970174"/>
              <a:ext cx="1498151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Volume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6" name="Rectangle 15"/>
            <p:cNvSpPr>
              <a:spLocks noChangeAspect="1" noChangeArrowheads="1"/>
            </p:cNvSpPr>
            <p:nvPr/>
          </p:nvSpPr>
          <p:spPr bwMode="auto">
            <a:xfrm>
              <a:off x="5868098" y="4408574"/>
              <a:ext cx="1400367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Variety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7" name="Rectangle 16"/>
            <p:cNvSpPr>
              <a:spLocks noChangeAspect="1" noChangeArrowheads="1"/>
            </p:cNvSpPr>
            <p:nvPr/>
          </p:nvSpPr>
          <p:spPr bwMode="auto">
            <a:xfrm>
              <a:off x="2567614" y="4408574"/>
              <a:ext cx="1579904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Velocity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4375150" y="2960688"/>
              <a:ext cx="3138488" cy="321151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Oval 8"/>
            <p:cNvSpPr>
              <a:spLocks noChangeAspect="1" noChangeArrowheads="1"/>
            </p:cNvSpPr>
            <p:nvPr/>
          </p:nvSpPr>
          <p:spPr bwMode="auto">
            <a:xfrm>
              <a:off x="2438400" y="2960688"/>
              <a:ext cx="3138488" cy="3211512"/>
            </a:xfrm>
            <a:prstGeom prst="ellips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9"/>
            <p:cNvSpPr>
              <a:spLocks noChangeAspect="1" noChangeArrowheads="1"/>
            </p:cNvSpPr>
            <p:nvPr/>
          </p:nvSpPr>
          <p:spPr bwMode="auto">
            <a:xfrm>
              <a:off x="4616627" y="3429642"/>
              <a:ext cx="869773" cy="837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baseline="0" dirty="0" smtClean="0">
                  <a:solidFill>
                    <a:srgbClr val="081D58"/>
                  </a:solidFill>
                  <a:cs typeface="Arial"/>
                </a:rPr>
                <a:t>Big </a:t>
              </a:r>
            </a:p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baseline="0" dirty="0" smtClean="0">
                  <a:solidFill>
                    <a:srgbClr val="081D58"/>
                  </a:solidFill>
                  <a:cs typeface="Arial"/>
                </a:rPr>
                <a:t>Data</a:t>
              </a:r>
              <a:endParaRPr lang="en-US" sz="14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5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4V Definition of Big Data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2438400" y="1295400"/>
            <a:ext cx="5075238" cy="5029200"/>
            <a:chOff x="2438400" y="1143000"/>
            <a:chExt cx="5075238" cy="5029200"/>
          </a:xfrm>
        </p:grpSpPr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3489325" y="1143000"/>
              <a:ext cx="3079750" cy="3151188"/>
            </a:xfrm>
            <a:prstGeom prst="ellipse">
              <a:avLst/>
            </a:prstGeom>
            <a:noFill/>
            <a:ln w="762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>
              <a:spLocks noChangeAspect="1" noChangeArrowheads="1"/>
            </p:cNvSpPr>
            <p:nvPr/>
          </p:nvSpPr>
          <p:spPr bwMode="auto">
            <a:xfrm>
              <a:off x="4279331" y="1970174"/>
              <a:ext cx="1498151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Volume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6" name="Rectangle 15"/>
            <p:cNvSpPr>
              <a:spLocks noChangeAspect="1" noChangeArrowheads="1"/>
            </p:cNvSpPr>
            <p:nvPr/>
          </p:nvSpPr>
          <p:spPr bwMode="auto">
            <a:xfrm>
              <a:off x="5868098" y="4408574"/>
              <a:ext cx="1400367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Variety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7" name="Rectangle 16"/>
            <p:cNvSpPr>
              <a:spLocks noChangeAspect="1" noChangeArrowheads="1"/>
            </p:cNvSpPr>
            <p:nvPr/>
          </p:nvSpPr>
          <p:spPr bwMode="auto">
            <a:xfrm>
              <a:off x="2567614" y="4408574"/>
              <a:ext cx="1579904" cy="529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baseline="0" dirty="0" smtClean="0">
                  <a:solidFill>
                    <a:srgbClr val="081D58"/>
                  </a:solidFill>
                  <a:cs typeface="Arial"/>
                </a:rPr>
                <a:t>Velocity</a:t>
              </a:r>
              <a:endParaRPr lang="en-US" sz="28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4375150" y="2960688"/>
              <a:ext cx="3138488" cy="321151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Oval 8"/>
            <p:cNvSpPr>
              <a:spLocks noChangeAspect="1" noChangeArrowheads="1"/>
            </p:cNvSpPr>
            <p:nvPr/>
          </p:nvSpPr>
          <p:spPr bwMode="auto">
            <a:xfrm>
              <a:off x="2438400" y="2960688"/>
              <a:ext cx="3138488" cy="3211512"/>
            </a:xfrm>
            <a:prstGeom prst="ellips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9687" tIns="48969" rIns="99687" bIns="4896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9"/>
            <p:cNvSpPr>
              <a:spLocks noChangeAspect="1" noChangeArrowheads="1"/>
            </p:cNvSpPr>
            <p:nvPr/>
          </p:nvSpPr>
          <p:spPr bwMode="auto">
            <a:xfrm>
              <a:off x="4616627" y="3429642"/>
              <a:ext cx="869773" cy="837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687" tIns="48969" rIns="99687" bIns="48969">
              <a:spAutoFit/>
            </a:bodyPr>
            <a:lstStyle/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baseline="0" dirty="0" smtClean="0">
                  <a:solidFill>
                    <a:srgbClr val="081D58"/>
                  </a:solidFill>
                  <a:cs typeface="Arial"/>
                </a:rPr>
                <a:t>Big </a:t>
              </a:r>
            </a:p>
            <a:p>
              <a:pPr algn="ctr" defTabSz="9445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baseline="0" dirty="0" smtClean="0">
                  <a:solidFill>
                    <a:srgbClr val="081D58"/>
                  </a:solidFill>
                  <a:cs typeface="Arial"/>
                </a:rPr>
                <a:t>Data</a:t>
              </a:r>
              <a:endParaRPr lang="en-US" sz="1400" b="1" kern="0" baseline="0" dirty="0">
                <a:solidFill>
                  <a:srgbClr val="081D58"/>
                </a:solidFill>
                <a:cs typeface="Arial"/>
              </a:endParaRPr>
            </a:p>
          </p:txBody>
        </p:sp>
      </p:grp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524000" y="2275301"/>
            <a:ext cx="1828800" cy="837787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 anchor="ctr">
            <a:spAutoFit/>
          </a:bodyPr>
          <a:lstStyle>
            <a:lvl1pPr defTabSz="820738" eaLnBrk="0" hangingPunct="0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9pPr>
          </a:lstStyle>
          <a:p>
            <a:pPr marL="0" marR="0" lvl="0" indent="0" algn="ctr" defTabSz="8207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baseline="0" noProof="0" dirty="0" smtClean="0">
                <a:solidFill>
                  <a:srgbClr val="000000"/>
                </a:solidFill>
              </a:rPr>
              <a:t>Veracity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7010400" y="2376766"/>
            <a:ext cx="1828800" cy="837787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 anchor="ctr">
            <a:spAutoFit/>
          </a:bodyPr>
          <a:lstStyle>
            <a:lvl1pPr defTabSz="820738" eaLnBrk="0" hangingPunct="0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5000"/>
              </a:spcBef>
              <a:spcAft>
                <a:spcPct val="1500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20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Helvetica" pitchFamily="34" charset="0"/>
                <a:cs typeface="Arial" charset="0"/>
              </a:defRPr>
            </a:lvl9pPr>
          </a:lstStyle>
          <a:p>
            <a:pPr marL="0" marR="0" lvl="0" indent="0" algn="ctr" defTabSz="8207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baseline="0" noProof="0" dirty="0" smtClean="0">
                <a:solidFill>
                  <a:srgbClr val="000000"/>
                </a:solidFill>
              </a:rPr>
              <a:t>Veracity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2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Simple Definition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6934200" cy="5257800"/>
          </a:xfrm>
        </p:spPr>
        <p:txBody>
          <a:bodyPr/>
          <a:lstStyle/>
          <a:p>
            <a:pPr marL="236538" indent="-236538" eaLnBrk="1" hangingPunct="1">
              <a:buClr>
                <a:schemeClr val="tx2"/>
              </a:buClr>
              <a:buFont typeface="Wingdings" pitchFamily="2" charset="2"/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 smtClean="0"/>
          </a:p>
          <a:p>
            <a:pPr marL="0" lvl="0" indent="0" algn="ctr" eaLnBrk="1" hangingPunct="1">
              <a:lnSpc>
                <a:spcPct val="150000"/>
              </a:lnSpc>
              <a:buClr>
                <a:srgbClr val="808080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We have “Big” data when the volume/velocity/variety/veracity of the data becomes part of the problem we are trying to solve.</a:t>
            </a:r>
          </a:p>
          <a:p>
            <a:pPr marL="0" indent="0" eaLnBrk="1" hangingPunct="1">
              <a:buClr>
                <a:schemeClr val="tx2"/>
              </a:buClr>
              <a:buNone/>
              <a:tabLst>
                <a:tab pos="914400" algn="l"/>
                <a:tab pos="1428750" algn="l"/>
                <a:tab pos="2057400" algn="l"/>
              </a:tabLs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2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Popularity of Big Data from Google Trends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6998" y="2856095"/>
            <a:ext cx="2947741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Data Analysis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baseline="0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133600"/>
            <a:ext cx="294774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Big Data</a:t>
            </a:r>
          </a:p>
          <a:p>
            <a:r>
              <a:rPr lang="en-US" b="1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mkiemele.AIRACAD\Desktop\Big Da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30" y="1981200"/>
            <a:ext cx="4552569" cy="33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_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2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9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5_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2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9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2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5_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2007 AAA Corporate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2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9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5_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2007 AAA Corporate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2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1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9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7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3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2007 AAA Corporate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2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5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9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1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2007 AAA Corporate Design">
      <a:majorFont>
        <a:latin typeface="Palatino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1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6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~Blue Pearl Basic">
  <a:themeElements>
    <a:clrScheme name="14_~Blue Pearl Basic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4_~Blue Pearl Basic">
      <a:majorFont>
        <a:latin typeface="Arial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4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2007 AAA Corporate Design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3_2007 AAA Corporate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2007 AAA Corporate 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~Blue Pearl Basic">
  <a:themeElements>
    <a:clrScheme name="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003399"/>
      </a:hlink>
      <a:folHlink>
        <a:srgbClr val="0066CC"/>
      </a:folHlink>
    </a:clrScheme>
    <a:fontScheme name="7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~Blue Pearl Basic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11798</TotalTime>
  <Words>1403</Words>
  <Application>Microsoft Macintosh PowerPoint</Application>
  <PresentationFormat>On-screen Show (4:3)</PresentationFormat>
  <Paragraphs>223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72" baseType="lpstr">
      <vt:lpstr>Cambria</vt:lpstr>
      <vt:lpstr>Helvetica</vt:lpstr>
      <vt:lpstr>Palatino</vt:lpstr>
      <vt:lpstr>Times New Roman</vt:lpstr>
      <vt:lpstr>Wingdings</vt:lpstr>
      <vt:lpstr>Arial</vt:lpstr>
      <vt:lpstr>~Blue Pearl Basic</vt:lpstr>
      <vt:lpstr>2_~Blue Pearl Basic</vt:lpstr>
      <vt:lpstr>3_~Blue Pearl Basic</vt:lpstr>
      <vt:lpstr>2007 AAA Corporate Design</vt:lpstr>
      <vt:lpstr>1_~Blue Pearl Basic</vt:lpstr>
      <vt:lpstr>6_~Blue Pearl Basic</vt:lpstr>
      <vt:lpstr>14_~Blue Pearl Basic</vt:lpstr>
      <vt:lpstr>3_2007 AAA Corporate Design</vt:lpstr>
      <vt:lpstr>7_~Blue Pearl Basic</vt:lpstr>
      <vt:lpstr>1_2007 AAA Corporate Design</vt:lpstr>
      <vt:lpstr>8_~Blue Pearl Basic</vt:lpstr>
      <vt:lpstr>2_2007 AAA Corporate Design</vt:lpstr>
      <vt:lpstr>10_~Blue Pearl Basic</vt:lpstr>
      <vt:lpstr>11_~Blue Pearl Basic</vt:lpstr>
      <vt:lpstr>20_~Blue Pearl Basic</vt:lpstr>
      <vt:lpstr>9_~Blue Pearl Basic</vt:lpstr>
      <vt:lpstr>5_2007 AAA Corporate Design</vt:lpstr>
      <vt:lpstr>17_~Blue Pearl Basic</vt:lpstr>
      <vt:lpstr>16_~Blue Pearl Basic</vt:lpstr>
      <vt:lpstr>6_2007 AAA Corporate Design</vt:lpstr>
      <vt:lpstr>8_2007 AAA Corporate Design</vt:lpstr>
      <vt:lpstr>22_~Blue Pearl Basic</vt:lpstr>
      <vt:lpstr>18_~Blue Pearl Basic</vt:lpstr>
      <vt:lpstr>7_2007 AAA Corporate Design</vt:lpstr>
      <vt:lpstr>9_2007 AAA Corporate Design</vt:lpstr>
      <vt:lpstr>24_~Blue Pearl Basic</vt:lpstr>
      <vt:lpstr>41_~Blue Pearl Basic</vt:lpstr>
      <vt:lpstr>4_~Blue Pearl Basic</vt:lpstr>
      <vt:lpstr>37_~Blue Pearl Basic</vt:lpstr>
      <vt:lpstr>26_~Blue Pearl Basic</vt:lpstr>
      <vt:lpstr>13_~Blue Pearl Basic</vt:lpstr>
      <vt:lpstr>27_~Blue Pearl Basic</vt:lpstr>
      <vt:lpstr>5_~Blue Pearl Basic</vt:lpstr>
      <vt:lpstr>4_2007 AAA Corporate Design</vt:lpstr>
      <vt:lpstr>12_~Blue Pearl Basic</vt:lpstr>
      <vt:lpstr>15_~Blue Pearl Basic</vt:lpstr>
      <vt:lpstr>19_~Blue Pearl Basic</vt:lpstr>
      <vt:lpstr>21_~Blue Pearl Basic</vt:lpstr>
      <vt:lpstr>25_~Blue Pearl Basic</vt:lpstr>
      <vt:lpstr>Clip</vt:lpstr>
      <vt:lpstr>PowerPoint Presentation</vt:lpstr>
      <vt:lpstr>Goals</vt:lpstr>
      <vt:lpstr>A Definition of Big Data</vt:lpstr>
      <vt:lpstr>A Definition of Big Data</vt:lpstr>
      <vt:lpstr>A Definition of Big Data</vt:lpstr>
      <vt:lpstr>Industry (3V) Definition of Big Data* (*source:  Doug Laney)</vt:lpstr>
      <vt:lpstr>4V Definition of Big Data</vt:lpstr>
      <vt:lpstr>Simple Definition</vt:lpstr>
      <vt:lpstr>The Popularity of Big Data from Google Trends</vt:lpstr>
      <vt:lpstr>Predictive Analytics</vt:lpstr>
      <vt:lpstr>Big Data + Predictive Analytics = Value</vt:lpstr>
      <vt:lpstr>Industries Where Predictive Models are Used (Source:  Predictive Analytics by Eric Siegel)</vt:lpstr>
      <vt:lpstr>Examples of What is Being Predicted  (Source:  Predictive Analytics by Eric Siegel)</vt:lpstr>
      <vt:lpstr>Cautions Concerning Big Data </vt:lpstr>
      <vt:lpstr>Relationship Between 3 Variables             (from more than 12 million records – these are average weights) </vt:lpstr>
      <vt:lpstr>Correlation vs Causality</vt:lpstr>
      <vt:lpstr>Regression Analysis (helps separate the signal from the noise) </vt:lpstr>
      <vt:lpstr>Big Data and the Security Issue</vt:lpstr>
      <vt:lpstr>Google Trends</vt:lpstr>
      <vt:lpstr>Big Data and the Security Issue</vt:lpstr>
      <vt:lpstr>Big Data and the Security Intelligence Challenge</vt:lpstr>
      <vt:lpstr>Forecasting Big Data’s Spending</vt:lpstr>
      <vt:lpstr>The Big Data Analytics Skills Shortage</vt:lpstr>
      <vt:lpstr>Some Final Thoughts</vt:lpstr>
      <vt:lpstr>Questions</vt:lpstr>
      <vt:lpstr>PowerPoint Presentation</vt:lpstr>
    </vt:vector>
  </TitlesOfParts>
  <Company>Air Academy Associates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Durkee</dc:creator>
  <cp:lastModifiedBy>kswagerty@airacad.com</cp:lastModifiedBy>
  <cp:revision>671</cp:revision>
  <cp:lastPrinted>2011-12-21T23:30:40Z</cp:lastPrinted>
  <dcterms:created xsi:type="dcterms:W3CDTF">2001-10-19T19:30:10Z</dcterms:created>
  <dcterms:modified xsi:type="dcterms:W3CDTF">2017-02-10T22:37:09Z</dcterms:modified>
</cp:coreProperties>
</file>